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32.svg" ContentType="image/svg+xml"/>
  <Override PartName="/ppt/media/image34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8"/>
  </p:notesMasterIdLst>
  <p:sldIdLst>
    <p:sldId id="260" r:id="rId4"/>
    <p:sldId id="261" r:id="rId5"/>
    <p:sldId id="262" r:id="rId6"/>
    <p:sldId id="288" r:id="rId7"/>
    <p:sldId id="293" r:id="rId9"/>
    <p:sldId id="266" r:id="rId10"/>
    <p:sldId id="267" r:id="rId11"/>
    <p:sldId id="268" r:id="rId12"/>
    <p:sldId id="269" r:id="rId13"/>
    <p:sldId id="271" r:id="rId14"/>
    <p:sldId id="273" r:id="rId15"/>
    <p:sldId id="291" r:id="rId16"/>
    <p:sldId id="274" r:id="rId17"/>
    <p:sldId id="275" r:id="rId18"/>
    <p:sldId id="276" r:id="rId19"/>
    <p:sldId id="277" r:id="rId20"/>
    <p:sldId id="294" r:id="rId21"/>
    <p:sldId id="295" r:id="rId22"/>
    <p:sldId id="280" r:id="rId23"/>
    <p:sldId id="281" r:id="rId24"/>
    <p:sldId id="296" r:id="rId25"/>
    <p:sldId id="297" r:id="rId26"/>
    <p:sldId id="287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tags" Target="../tags/tag240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tags" Target="../tags/tag254.xml"/><Relationship Id="rId13" Type="http://schemas.openxmlformats.org/officeDocument/2006/relationships/tags" Target="../tags/tag253.xml"/><Relationship Id="rId12" Type="http://schemas.openxmlformats.org/officeDocument/2006/relationships/tags" Target="../tags/tag25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叠-默认位置-并列-38_1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8432800" cy="2209800"/>
          </a:xfrm>
          <a:custGeom>
            <a:avLst/>
            <a:gdLst>
              <a:gd name="connisteX0" fmla="*/ 0 w 8432800"/>
              <a:gd name="connsiteY0" fmla="*/ 203200 h 2209800"/>
              <a:gd name="connisteX1" fmla="*/ 203200 w 8432800"/>
              <a:gd name="connsiteY1" fmla="*/ 0 h 2209800"/>
              <a:gd name="connisteX2" fmla="*/ 8432800 w 8432800"/>
              <a:gd name="connsiteY2" fmla="*/ 0 h 2209800"/>
              <a:gd name="connisteX3" fmla="*/ 8432800 w 8432800"/>
              <a:gd name="connsiteY3" fmla="*/ 2209800 h 2209800"/>
              <a:gd name="connisteX4" fmla="*/ 203200 w 8432800"/>
              <a:gd name="connsiteY4" fmla="*/ 2209800 h 2209800"/>
              <a:gd name="connisteX5" fmla="*/ 0 w 8432800"/>
              <a:gd name="connsiteY5" fmla="*/ 2006600 h 2209800"/>
              <a:gd name="connisteX6" fmla="*/ 0 w 8432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042400" y="15240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923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4511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038600"/>
            <a:ext cx="8432800" cy="2209800"/>
          </a:xfrm>
          <a:custGeom>
            <a:avLst/>
            <a:gdLst>
              <a:gd name="connisteX0" fmla="*/ 0 w 8432800"/>
              <a:gd name="connsiteY0" fmla="*/ 203200 h 2209800"/>
              <a:gd name="connisteX1" fmla="*/ 203200 w 8432800"/>
              <a:gd name="connsiteY1" fmla="*/ 0 h 2209800"/>
              <a:gd name="connisteX2" fmla="*/ 8432800 w 8432800"/>
              <a:gd name="connsiteY2" fmla="*/ 0 h 2209800"/>
              <a:gd name="connisteX3" fmla="*/ 8432800 w 8432800"/>
              <a:gd name="connsiteY3" fmla="*/ 2209800 h 2209800"/>
              <a:gd name="connisteX4" fmla="*/ 203200 w 8432800"/>
              <a:gd name="connsiteY4" fmla="*/ 2209800 h 2209800"/>
              <a:gd name="connisteX5" fmla="*/ 0 w 8432800"/>
              <a:gd name="connsiteY5" fmla="*/ 2006600 h 2209800"/>
              <a:gd name="connisteX6" fmla="*/ 0 w 84328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843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8432800" y="0"/>
                </a:lnTo>
                <a:lnTo>
                  <a:pt x="84328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9042400" y="4038600"/>
            <a:ext cx="2540000" cy="2209800"/>
          </a:xfrm>
          <a:custGeom>
            <a:avLst/>
            <a:gdLst>
              <a:gd name="connisteX0" fmla="*/ 0 w 2540000"/>
              <a:gd name="connsiteY0" fmla="*/ 0 h 2209800"/>
              <a:gd name="connisteX1" fmla="*/ 2336800 w 2540000"/>
              <a:gd name="connsiteY1" fmla="*/ 0 h 2209800"/>
              <a:gd name="connisteX2" fmla="*/ 2540000 w 2540000"/>
              <a:gd name="connsiteY2" fmla="*/ 203200 h 2209800"/>
              <a:gd name="connisteX3" fmla="*/ 2540000 w 2540000"/>
              <a:gd name="connsiteY3" fmla="*/ 2006600 h 2209800"/>
              <a:gd name="connisteX4" fmla="*/ 2336800 w 2540000"/>
              <a:gd name="connsiteY4" fmla="*/ 2209800 h 2209800"/>
              <a:gd name="connisteX5" fmla="*/ 0 w 2540000"/>
              <a:gd name="connsiteY5" fmla="*/ 2209800 h 2209800"/>
              <a:gd name="connisteX6" fmla="*/ 0 w 2540000"/>
              <a:gd name="connsiteY6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40000" h="2209800">
                <a:moveTo>
                  <a:pt x="0" y="0"/>
                </a:moveTo>
                <a:lnTo>
                  <a:pt x="2336800" y="0"/>
                </a:lnTo>
                <a:cubicBezTo>
                  <a:pt x="2449024" y="0"/>
                  <a:pt x="2540000" y="90976"/>
                  <a:pt x="2540000" y="203200"/>
                </a:cubicBezTo>
                <a:lnTo>
                  <a:pt x="2540000" y="2006600"/>
                </a:lnTo>
                <a:cubicBezTo>
                  <a:pt x="2540000" y="2118824"/>
                  <a:pt x="2449024" y="2209800"/>
                  <a:pt x="2336800" y="2209800"/>
                </a:cubicBez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914400" y="4406900"/>
            <a:ext cx="782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914400" y="4965700"/>
            <a:ext cx="7823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12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600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1803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6002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057400"/>
            <a:ext cx="10007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09600" y="4191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4394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41910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4648200"/>
            <a:ext cx="100076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9304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609600" y="2489200"/>
            <a:ext cx="5334000" cy="3352800"/>
          </a:xfrm>
          <a:custGeom>
            <a:avLst/>
            <a:gdLst>
              <a:gd name="connisteX0" fmla="*/ 0 w 5334000"/>
              <a:gd name="connsiteY0" fmla="*/ 203200 h 3352800"/>
              <a:gd name="connisteX1" fmla="*/ 203200 w 5334000"/>
              <a:gd name="connsiteY1" fmla="*/ 0 h 3352800"/>
              <a:gd name="connisteX2" fmla="*/ 5130800 w 5334000"/>
              <a:gd name="connsiteY2" fmla="*/ 0 h 3352800"/>
              <a:gd name="connisteX3" fmla="*/ 5334000 w 5334000"/>
              <a:gd name="connsiteY3" fmla="*/ 203200 h 3352800"/>
              <a:gd name="connisteX4" fmla="*/ 5334000 w 5334000"/>
              <a:gd name="connsiteY4" fmla="*/ 3149600 h 3352800"/>
              <a:gd name="connisteX5" fmla="*/ 5130800 w 5334000"/>
              <a:gd name="connsiteY5" fmla="*/ 3352800 h 3352800"/>
              <a:gd name="connisteX6" fmla="*/ 203200 w 5334000"/>
              <a:gd name="connsiteY6" fmla="*/ 3352800 h 3352800"/>
              <a:gd name="connisteX7" fmla="*/ 0 w 5334000"/>
              <a:gd name="connsiteY7" fmla="*/ 3149600 h 3352800"/>
              <a:gd name="connisteX8" fmla="*/ 0 w 53340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149600"/>
                </a:lnTo>
                <a:cubicBezTo>
                  <a:pt x="5334000" y="3261824"/>
                  <a:pt x="5243024" y="3352800"/>
                  <a:pt x="51308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248400" y="1930400"/>
            <a:ext cx="5334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1" hasCustomPrompt="1"/>
            <p:custDataLst>
              <p:tags r:id="rId10"/>
            </p:custDataLst>
          </p:nvPr>
        </p:nvSpPr>
        <p:spPr>
          <a:xfrm>
            <a:off x="6248400" y="2489200"/>
            <a:ext cx="5334000" cy="3352800"/>
          </a:xfrm>
          <a:custGeom>
            <a:avLst/>
            <a:gdLst>
              <a:gd name="connisteX0" fmla="*/ 0 w 5334000"/>
              <a:gd name="connsiteY0" fmla="*/ 203200 h 3352800"/>
              <a:gd name="connisteX1" fmla="*/ 203200 w 5334000"/>
              <a:gd name="connsiteY1" fmla="*/ 0 h 3352800"/>
              <a:gd name="connisteX2" fmla="*/ 5130800 w 5334000"/>
              <a:gd name="connsiteY2" fmla="*/ 0 h 3352800"/>
              <a:gd name="connisteX3" fmla="*/ 5334000 w 5334000"/>
              <a:gd name="connsiteY3" fmla="*/ 203200 h 3352800"/>
              <a:gd name="connisteX4" fmla="*/ 5334000 w 5334000"/>
              <a:gd name="connsiteY4" fmla="*/ 3149600 h 3352800"/>
              <a:gd name="connisteX5" fmla="*/ 5130800 w 5334000"/>
              <a:gd name="connsiteY5" fmla="*/ 3352800 h 3352800"/>
              <a:gd name="connisteX6" fmla="*/ 203200 w 5334000"/>
              <a:gd name="connsiteY6" fmla="*/ 3352800 h 3352800"/>
              <a:gd name="connisteX7" fmla="*/ 0 w 5334000"/>
              <a:gd name="connsiteY7" fmla="*/ 3149600 h 3352800"/>
              <a:gd name="connisteX8" fmla="*/ 0 w 53340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3149600"/>
                </a:lnTo>
                <a:cubicBezTo>
                  <a:pt x="5334000" y="3261824"/>
                  <a:pt x="5243024" y="3352800"/>
                  <a:pt x="51308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53200" y="32512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489200 h 2692400"/>
              <a:gd name="connisteX3" fmla="*/ 3251200 w 3454400"/>
              <a:gd name="connsiteY3" fmla="*/ 2692400 h 2692400"/>
              <a:gd name="connisteX4" fmla="*/ 203200 w 3454400"/>
              <a:gd name="connsiteY4" fmla="*/ 2692400 h 2692400"/>
              <a:gd name="connisteX5" fmla="*/ 0 w 3454400"/>
              <a:gd name="connsiteY5" fmla="*/ 2489200 h 2692400"/>
              <a:gd name="connisteX6" fmla="*/ 0 w 34544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489200"/>
                </a:lnTo>
                <a:cubicBezTo>
                  <a:pt x="3454400" y="2601424"/>
                  <a:pt x="3363424" y="2692400"/>
                  <a:pt x="32512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2032000 h 2032000"/>
              <a:gd name="connisteX5" fmla="*/ 0 w 3454400"/>
              <a:gd name="connsiteY5" fmla="*/ 2032000 h 2032000"/>
              <a:gd name="connisteX6" fmla="*/ 0 w 34544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15240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15875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2146300"/>
            <a:ext cx="508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1" hasCustomPrompt="1"/>
            <p:custDataLst>
              <p:tags r:id="rId9"/>
            </p:custDataLst>
          </p:nvPr>
        </p:nvSpPr>
        <p:spPr>
          <a:xfrm>
            <a:off x="609600" y="4038600"/>
            <a:ext cx="5588000" cy="2209800"/>
          </a:xfrm>
          <a:custGeom>
            <a:avLst/>
            <a:gdLst>
              <a:gd name="connisteX0" fmla="*/ 0 w 5588000"/>
              <a:gd name="connsiteY0" fmla="*/ 203200 h 2209800"/>
              <a:gd name="connisteX1" fmla="*/ 203200 w 5588000"/>
              <a:gd name="connsiteY1" fmla="*/ 0 h 2209800"/>
              <a:gd name="connisteX2" fmla="*/ 5384800 w 5588000"/>
              <a:gd name="connsiteY2" fmla="*/ 0 h 2209800"/>
              <a:gd name="connisteX3" fmla="*/ 5588000 w 5588000"/>
              <a:gd name="connsiteY3" fmla="*/ 203200 h 2209800"/>
              <a:gd name="connisteX4" fmla="*/ 5588000 w 5588000"/>
              <a:gd name="connsiteY4" fmla="*/ 2006600 h 2209800"/>
              <a:gd name="connisteX5" fmla="*/ 5384800 w 5588000"/>
              <a:gd name="connsiteY5" fmla="*/ 2209800 h 2209800"/>
              <a:gd name="connisteX6" fmla="*/ 203200 w 5588000"/>
              <a:gd name="connsiteY6" fmla="*/ 2209800 h 2209800"/>
              <a:gd name="connisteX7" fmla="*/ 0 w 5588000"/>
              <a:gd name="connsiteY7" fmla="*/ 2006600 h 2209800"/>
              <a:gd name="connisteX8" fmla="*/ 0 w 5588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588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384800" y="0"/>
                </a:lnTo>
                <a:cubicBezTo>
                  <a:pt x="5497024" y="0"/>
                  <a:pt x="5588000" y="90976"/>
                  <a:pt x="5588000" y="203200"/>
                </a:cubicBezTo>
                <a:lnTo>
                  <a:pt x="5588000" y="2006600"/>
                </a:lnTo>
                <a:cubicBezTo>
                  <a:pt x="5588000" y="2118824"/>
                  <a:pt x="5497024" y="2209800"/>
                  <a:pt x="5384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6502400" y="41021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6502400" y="4660900"/>
            <a:ext cx="5080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184400 h 2387600"/>
              <a:gd name="connisteX3" fmla="*/ 5130800 w 5334000"/>
              <a:gd name="connsiteY3" fmla="*/ 2387600 h 2387600"/>
              <a:gd name="connisteX4" fmla="*/ 203200 w 5334000"/>
              <a:gd name="connsiteY4" fmla="*/ 2387600 h 2387600"/>
              <a:gd name="connisteX5" fmla="*/ 0 w 5334000"/>
              <a:gd name="connsiteY5" fmla="*/ 2184400 h 2387600"/>
              <a:gd name="connisteX6" fmla="*/ 0 w 53340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184400"/>
                </a:lnTo>
                <a:cubicBezTo>
                  <a:pt x="5334000" y="2296624"/>
                  <a:pt x="5243024" y="2387600"/>
                  <a:pt x="51308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203200 h 2336800"/>
              <a:gd name="connisteX1" fmla="*/ 203200 w 5334000"/>
              <a:gd name="connsiteY1" fmla="*/ 0 h 2336800"/>
              <a:gd name="connisteX2" fmla="*/ 5130800 w 5334000"/>
              <a:gd name="connsiteY2" fmla="*/ 0 h 2336800"/>
              <a:gd name="connisteX3" fmla="*/ 5334000 w 5334000"/>
              <a:gd name="connsiteY3" fmla="*/ 203200 h 2336800"/>
              <a:gd name="connisteX4" fmla="*/ 5334000 w 5334000"/>
              <a:gd name="connsiteY4" fmla="*/ 2336800 h 2336800"/>
              <a:gd name="connisteX5" fmla="*/ 0 w 5334000"/>
              <a:gd name="connsiteY5" fmla="*/ 2336800 h 2336800"/>
              <a:gd name="connisteX6" fmla="*/ 0 w 53340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2387600"/>
          </a:xfrm>
          <a:custGeom>
            <a:avLst/>
            <a:gdLst>
              <a:gd name="connisteX0" fmla="*/ 0 w 5334000"/>
              <a:gd name="connsiteY0" fmla="*/ 203200 h 2387600"/>
              <a:gd name="connisteX1" fmla="*/ 203200 w 5334000"/>
              <a:gd name="connsiteY1" fmla="*/ 0 h 2387600"/>
              <a:gd name="connisteX2" fmla="*/ 5130800 w 5334000"/>
              <a:gd name="connsiteY2" fmla="*/ 0 h 2387600"/>
              <a:gd name="connisteX3" fmla="*/ 5334000 w 5334000"/>
              <a:gd name="connsiteY3" fmla="*/ 203200 h 2387600"/>
              <a:gd name="connisteX4" fmla="*/ 5334000 w 5334000"/>
              <a:gd name="connsiteY4" fmla="*/ 2387600 h 2387600"/>
              <a:gd name="connisteX5" fmla="*/ 0 w 5334000"/>
              <a:gd name="connsiteY5" fmla="*/ 2387600 h 2387600"/>
              <a:gd name="connisteX6" fmla="*/ 0 w 53340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39116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133600 h 2336800"/>
              <a:gd name="connisteX3" fmla="*/ 5130800 w 5334000"/>
              <a:gd name="connsiteY3" fmla="*/ 2336800 h 2336800"/>
              <a:gd name="connisteX4" fmla="*/ 203200 w 5334000"/>
              <a:gd name="connsiteY4" fmla="*/ 2336800 h 2336800"/>
              <a:gd name="connisteX5" fmla="*/ 0 w 5334000"/>
              <a:gd name="connsiteY5" fmla="*/ 2133600 h 2336800"/>
              <a:gd name="connisteX6" fmla="*/ 0 w 53340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133600"/>
                </a:lnTo>
                <a:cubicBezTo>
                  <a:pt x="5334000" y="2245824"/>
                  <a:pt x="5243024" y="2336800"/>
                  <a:pt x="51308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1828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23876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2794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794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302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482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53340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4704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4704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8331200" y="38608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8331200" y="44196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19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31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3149600"/>
            <a:ext cx="10972800" cy="3098800"/>
          </a:xfrm>
          <a:custGeom>
            <a:avLst/>
            <a:gdLst>
              <a:gd name="connisteX0" fmla="*/ 0 w 10972800"/>
              <a:gd name="connsiteY0" fmla="*/ 203200 h 3098800"/>
              <a:gd name="connisteX1" fmla="*/ 203200 w 10972800"/>
              <a:gd name="connsiteY1" fmla="*/ 0 h 3098800"/>
              <a:gd name="connisteX2" fmla="*/ 10769600 w 10972800"/>
              <a:gd name="connsiteY2" fmla="*/ 0 h 3098800"/>
              <a:gd name="connisteX3" fmla="*/ 10972800 w 10972800"/>
              <a:gd name="connsiteY3" fmla="*/ 203200 h 3098800"/>
              <a:gd name="connisteX4" fmla="*/ 10972800 w 10972800"/>
              <a:gd name="connsiteY4" fmla="*/ 2895600 h 3098800"/>
              <a:gd name="connisteX5" fmla="*/ 10769600 w 10972800"/>
              <a:gd name="connsiteY5" fmla="*/ 3098800 h 3098800"/>
              <a:gd name="connisteX6" fmla="*/ 203200 w 10972800"/>
              <a:gd name="connsiteY6" fmla="*/ 3098800 h 3098800"/>
              <a:gd name="connisteX7" fmla="*/ 0 w 10972800"/>
              <a:gd name="connsiteY7" fmla="*/ 2895600 h 3098800"/>
              <a:gd name="connisteX8" fmla="*/ 0 w 10972800"/>
              <a:gd name="connsiteY8" fmla="*/ 203200 h 309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09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895600"/>
                </a:lnTo>
                <a:cubicBezTo>
                  <a:pt x="10972800" y="3007824"/>
                  <a:pt x="10881824" y="3098800"/>
                  <a:pt x="10769600" y="3098800"/>
                </a:cubicBezTo>
                <a:lnTo>
                  <a:pt x="203200" y="3098800"/>
                </a:lnTo>
                <a:cubicBezTo>
                  <a:pt x="90976" y="3098800"/>
                  <a:pt x="0" y="3007824"/>
                  <a:pt x="0" y="289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1036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10363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705600" y="2997200"/>
            <a:ext cx="50800" cy="3251200"/>
          </a:xfrm>
          <a:custGeom>
            <a:avLst/>
            <a:gdLst>
              <a:gd name="connisteX0" fmla="*/ 0 w 50800"/>
              <a:gd name="connsiteY0" fmla="*/ 25400 h 3251200"/>
              <a:gd name="connisteX1" fmla="*/ 25400 w 50800"/>
              <a:gd name="connsiteY1" fmla="*/ 0 h 3251200"/>
              <a:gd name="connisteX2" fmla="*/ 25400 w 50800"/>
              <a:gd name="connsiteY2" fmla="*/ 0 h 3251200"/>
              <a:gd name="connisteX3" fmla="*/ 50800 w 50800"/>
              <a:gd name="connsiteY3" fmla="*/ 25400 h 3251200"/>
              <a:gd name="connisteX4" fmla="*/ 50800 w 50800"/>
              <a:gd name="connsiteY4" fmla="*/ 3225800 h 3251200"/>
              <a:gd name="connisteX5" fmla="*/ 25400 w 50800"/>
              <a:gd name="connsiteY5" fmla="*/ 3251200 h 3251200"/>
              <a:gd name="connisteX6" fmla="*/ 25400 w 50800"/>
              <a:gd name="connsiteY6" fmla="*/ 3251200 h 3251200"/>
              <a:gd name="connisteX7" fmla="*/ 0 w 50800"/>
              <a:gd name="connsiteY7" fmla="*/ 3225800 h 3251200"/>
              <a:gd name="connisteX8" fmla="*/ 0 w 50800"/>
              <a:gd name="connsiteY8" fmla="*/ 254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3251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3225800"/>
                </a:lnTo>
                <a:cubicBezTo>
                  <a:pt x="50800" y="3239828"/>
                  <a:pt x="39428" y="3251200"/>
                  <a:pt x="25400" y="3251200"/>
                </a:cubicBezTo>
                <a:lnTo>
                  <a:pt x="25400" y="3251200"/>
                </a:lnTo>
                <a:cubicBezTo>
                  <a:pt x="11372" y="3251200"/>
                  <a:pt x="0" y="3239828"/>
                  <a:pt x="0" y="3225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99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3505200"/>
            <a:ext cx="4724400" cy="2743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435600"/>
            <a:ext cx="50800" cy="812800"/>
          </a:xfrm>
          <a:custGeom>
            <a:avLst/>
            <a:gdLst>
              <a:gd name="connisteX0" fmla="*/ 0 w 50800"/>
              <a:gd name="connsiteY0" fmla="*/ 25400 h 812800"/>
              <a:gd name="connisteX1" fmla="*/ 25400 w 50800"/>
              <a:gd name="connsiteY1" fmla="*/ 0 h 812800"/>
              <a:gd name="connisteX2" fmla="*/ 25400 w 50800"/>
              <a:gd name="connsiteY2" fmla="*/ 0 h 812800"/>
              <a:gd name="connisteX3" fmla="*/ 50800 w 50800"/>
              <a:gd name="connsiteY3" fmla="*/ 25400 h 812800"/>
              <a:gd name="connisteX4" fmla="*/ 50800 w 50800"/>
              <a:gd name="connsiteY4" fmla="*/ 787400 h 812800"/>
              <a:gd name="connisteX5" fmla="*/ 25400 w 50800"/>
              <a:gd name="connsiteY5" fmla="*/ 812800 h 812800"/>
              <a:gd name="connisteX6" fmla="*/ 25400 w 50800"/>
              <a:gd name="connsiteY6" fmla="*/ 812800 h 812800"/>
              <a:gd name="connisteX7" fmla="*/ 0 w 50800"/>
              <a:gd name="connsiteY7" fmla="*/ 787400 h 812800"/>
              <a:gd name="connisteX8" fmla="*/ 0 w 50800"/>
              <a:gd name="connsiteY8" fmla="*/ 25400 h 81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812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787400"/>
                </a:lnTo>
                <a:cubicBezTo>
                  <a:pt x="50800" y="801428"/>
                  <a:pt x="39428" y="812800"/>
                  <a:pt x="25400" y="812800"/>
                </a:cubicBezTo>
                <a:lnTo>
                  <a:pt x="25400" y="812800"/>
                </a:lnTo>
                <a:cubicBezTo>
                  <a:pt x="11372" y="812800"/>
                  <a:pt x="0" y="801428"/>
                  <a:pt x="0" y="787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4356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943600"/>
            <a:ext cx="108204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6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3302000"/>
            <a:ext cx="50800" cy="2946400"/>
          </a:xfrm>
          <a:custGeom>
            <a:avLst/>
            <a:gdLst>
              <a:gd name="connisteX0" fmla="*/ 0 w 50800"/>
              <a:gd name="connsiteY0" fmla="*/ 25400 h 2946400"/>
              <a:gd name="connisteX1" fmla="*/ 25400 w 50800"/>
              <a:gd name="connsiteY1" fmla="*/ 0 h 2946400"/>
              <a:gd name="connisteX2" fmla="*/ 25400 w 50800"/>
              <a:gd name="connsiteY2" fmla="*/ 0 h 2946400"/>
              <a:gd name="connisteX3" fmla="*/ 50800 w 50800"/>
              <a:gd name="connsiteY3" fmla="*/ 25400 h 2946400"/>
              <a:gd name="connisteX4" fmla="*/ 50800 w 50800"/>
              <a:gd name="connsiteY4" fmla="*/ 2921000 h 2946400"/>
              <a:gd name="connisteX5" fmla="*/ 25400 w 50800"/>
              <a:gd name="connsiteY5" fmla="*/ 2946400 h 2946400"/>
              <a:gd name="connisteX6" fmla="*/ 25400 w 50800"/>
              <a:gd name="connsiteY6" fmla="*/ 2946400 h 2946400"/>
              <a:gd name="connisteX7" fmla="*/ 0 w 50800"/>
              <a:gd name="connsiteY7" fmla="*/ 2921000 h 2946400"/>
              <a:gd name="connisteX8" fmla="*/ 0 w 50800"/>
              <a:gd name="connsiteY8" fmla="*/ 254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946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921000"/>
                </a:lnTo>
                <a:cubicBezTo>
                  <a:pt x="50800" y="2935028"/>
                  <a:pt x="39428" y="2946400"/>
                  <a:pt x="25400" y="2946400"/>
                </a:cubicBezTo>
                <a:lnTo>
                  <a:pt x="25400" y="2946400"/>
                </a:lnTo>
                <a:cubicBezTo>
                  <a:pt x="11372" y="2946400"/>
                  <a:pt x="0" y="2935028"/>
                  <a:pt x="0" y="2921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3302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8100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9972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3556000"/>
            <a:ext cx="3124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6924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3251200"/>
            <a:ext cx="3124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302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860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5080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638800"/>
            <a:ext cx="5029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10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609600" y="19558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489200" y="1854200"/>
            <a:ext cx="909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489200" y="2362200"/>
            <a:ext cx="9093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609600" y="429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489200" y="4191000"/>
            <a:ext cx="909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489200" y="4699000"/>
            <a:ext cx="9093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28800"/>
            <a:ext cx="47244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26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553200" y="1828800"/>
            <a:ext cx="4724400" cy="2133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267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638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6387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6389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242951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7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8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7826049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7826561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7826305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981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5400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553200" y="3454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553200" y="40132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927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5486400"/>
            <a:ext cx="50292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6" Type="http://schemas.openxmlformats.org/officeDocument/2006/relationships/theme" Target="../theme/theme2.xml"/><Relationship Id="rId45" Type="http://schemas.openxmlformats.org/officeDocument/2006/relationships/tags" Target="../tags/tag355.xml"/><Relationship Id="rId44" Type="http://schemas.openxmlformats.org/officeDocument/2006/relationships/tags" Target="../tags/tag354.xml"/><Relationship Id="rId43" Type="http://schemas.openxmlformats.org/officeDocument/2006/relationships/tags" Target="../tags/tag353.xml"/><Relationship Id="rId42" Type="http://schemas.openxmlformats.org/officeDocument/2006/relationships/tags" Target="../tags/tag352.xml"/><Relationship Id="rId41" Type="http://schemas.openxmlformats.org/officeDocument/2006/relationships/tags" Target="../tags/tag351.xml"/><Relationship Id="rId40" Type="http://schemas.openxmlformats.org/officeDocument/2006/relationships/tags" Target="../tags/tag350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349.xml"/><Relationship Id="rId38" Type="http://schemas.openxmlformats.org/officeDocument/2006/relationships/tags" Target="../tags/tag348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38"/>
            </p:custDataLst>
          </p:nvPr>
        </p:nvSpPr>
        <p:spPr>
          <a:xfrm flipH="1">
            <a:off x="635" y="5456555"/>
            <a:ext cx="12191365" cy="1255395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1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3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4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image" Target="../media/image14.png"/><Relationship Id="rId4" Type="http://schemas.openxmlformats.org/officeDocument/2006/relationships/tags" Target="../tags/tag432.xml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tags" Target="../tags/tag42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image" Target="../media/image18.svg"/><Relationship Id="rId7" Type="http://schemas.openxmlformats.org/officeDocument/2006/relationships/image" Target="../media/image17.png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image" Target="../media/image16.png"/><Relationship Id="rId2" Type="http://schemas.openxmlformats.org/officeDocument/2006/relationships/tags" Target="../tags/tag439.xml"/><Relationship Id="rId16" Type="http://schemas.openxmlformats.org/officeDocument/2006/relationships/slideLayout" Target="../slideLayouts/slideLayout47.xml"/><Relationship Id="rId15" Type="http://schemas.openxmlformats.org/officeDocument/2006/relationships/tags" Target="../tags/tag445.xml"/><Relationship Id="rId14" Type="http://schemas.openxmlformats.org/officeDocument/2006/relationships/image" Target="../media/image22.svg"/><Relationship Id="rId13" Type="http://schemas.openxmlformats.org/officeDocument/2006/relationships/image" Target="../media/image21.png"/><Relationship Id="rId12" Type="http://schemas.openxmlformats.org/officeDocument/2006/relationships/tags" Target="../tags/tag444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tags" Target="../tags/tag43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23.png"/><Relationship Id="rId2" Type="http://schemas.openxmlformats.org/officeDocument/2006/relationships/tags" Target="../tags/tag447.xml"/><Relationship Id="rId1" Type="http://schemas.openxmlformats.org/officeDocument/2006/relationships/tags" Target="../tags/tag446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451.xml"/><Relationship Id="rId4" Type="http://schemas.openxmlformats.org/officeDocument/2006/relationships/image" Target="../media/image24.png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457.xml"/><Relationship Id="rId3" Type="http://schemas.openxmlformats.org/officeDocument/2006/relationships/image" Target="../media/image23.png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46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7.xml"/><Relationship Id="rId5" Type="http://schemas.openxmlformats.org/officeDocument/2006/relationships/tags" Target="../tags/tag465.xml"/><Relationship Id="rId4" Type="http://schemas.openxmlformats.org/officeDocument/2006/relationships/image" Target="../media/image24.png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tags" Target="../tags/tag470.xml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image" Target="../media/image11.png"/><Relationship Id="rId2" Type="http://schemas.openxmlformats.org/officeDocument/2006/relationships/tags" Target="../tags/tag467.xml"/><Relationship Id="rId1" Type="http://schemas.openxmlformats.org/officeDocument/2006/relationships/tags" Target="../tags/tag46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image" Target="../media/image29.jpeg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image" Target="../media/image28.jpeg"/><Relationship Id="rId2" Type="http://schemas.openxmlformats.org/officeDocument/2006/relationships/tags" Target="../tags/tag472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481.xml"/><Relationship Id="rId13" Type="http://schemas.openxmlformats.org/officeDocument/2006/relationships/tags" Target="../tags/tag480.xml"/><Relationship Id="rId12" Type="http://schemas.openxmlformats.org/officeDocument/2006/relationships/tags" Target="../tags/tag479.xml"/><Relationship Id="rId11" Type="http://schemas.openxmlformats.org/officeDocument/2006/relationships/image" Target="../media/image30.jpeg"/><Relationship Id="rId10" Type="http://schemas.openxmlformats.org/officeDocument/2006/relationships/tags" Target="../tags/tag478.xml"/><Relationship Id="rId1" Type="http://schemas.openxmlformats.org/officeDocument/2006/relationships/tags" Target="../tags/tag47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5" Type="http://schemas.openxmlformats.org/officeDocument/2006/relationships/slideLayout" Target="../slideLayouts/slideLayout34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5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" Type="http://schemas.openxmlformats.org/officeDocument/2006/relationships/tags" Target="../tags/tag48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91.xml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6" Type="http://schemas.openxmlformats.org/officeDocument/2006/relationships/slideLayout" Target="../slideLayouts/slideLayout16.xml"/><Relationship Id="rId15" Type="http://schemas.openxmlformats.org/officeDocument/2006/relationships/tags" Target="../tags/tag495.xml"/><Relationship Id="rId14" Type="http://schemas.openxmlformats.org/officeDocument/2006/relationships/tags" Target="../tags/tag494.xml"/><Relationship Id="rId13" Type="http://schemas.openxmlformats.org/officeDocument/2006/relationships/tags" Target="../tags/tag493.xml"/><Relationship Id="rId12" Type="http://schemas.openxmlformats.org/officeDocument/2006/relationships/image" Target="../media/image34.svg"/><Relationship Id="rId11" Type="http://schemas.openxmlformats.org/officeDocument/2006/relationships/image" Target="../media/image33.png"/><Relationship Id="rId10" Type="http://schemas.openxmlformats.org/officeDocument/2006/relationships/tags" Target="../tags/tag492.xml"/><Relationship Id="rId1" Type="http://schemas.openxmlformats.org/officeDocument/2006/relationships/tags" Target="../tags/tag48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505.xml"/><Relationship Id="rId1" Type="http://schemas.openxmlformats.org/officeDocument/2006/relationships/tags" Target="../tags/tag49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" Type="http://schemas.openxmlformats.org/officeDocument/2006/relationships/tags" Target="../tags/tag50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tags" Target="../tags/tag378.xml"/><Relationship Id="rId4" Type="http://schemas.openxmlformats.org/officeDocument/2006/relationships/image" Target="../media/image1.jpeg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image" Target="../media/image4.svg"/><Relationship Id="rId6" Type="http://schemas.openxmlformats.org/officeDocument/2006/relationships/image" Target="../media/image3.png"/><Relationship Id="rId5" Type="http://schemas.openxmlformats.org/officeDocument/2006/relationships/tags" Target="../tags/tag389.xml"/><Relationship Id="rId4" Type="http://schemas.openxmlformats.org/officeDocument/2006/relationships/tags" Target="../tags/tag388.xml"/><Relationship Id="rId30" Type="http://schemas.openxmlformats.org/officeDocument/2006/relationships/slideLayout" Target="../slideLayouts/slideLayout31.xml"/><Relationship Id="rId3" Type="http://schemas.openxmlformats.org/officeDocument/2006/relationships/tags" Target="../tags/tag387.xml"/><Relationship Id="rId29" Type="http://schemas.openxmlformats.org/officeDocument/2006/relationships/tags" Target="../tags/tag405.xml"/><Relationship Id="rId28" Type="http://schemas.openxmlformats.org/officeDocument/2006/relationships/image" Target="../media/image10.svg"/><Relationship Id="rId27" Type="http://schemas.openxmlformats.org/officeDocument/2006/relationships/image" Target="../media/image9.png"/><Relationship Id="rId26" Type="http://schemas.openxmlformats.org/officeDocument/2006/relationships/tags" Target="../tags/tag404.xml"/><Relationship Id="rId25" Type="http://schemas.openxmlformats.org/officeDocument/2006/relationships/image" Target="../media/image8.svg"/><Relationship Id="rId24" Type="http://schemas.openxmlformats.org/officeDocument/2006/relationships/image" Target="../media/image7.png"/><Relationship Id="rId23" Type="http://schemas.openxmlformats.org/officeDocument/2006/relationships/tags" Target="../tags/tag403.xml"/><Relationship Id="rId22" Type="http://schemas.openxmlformats.org/officeDocument/2006/relationships/image" Target="../media/image6.svg"/><Relationship Id="rId21" Type="http://schemas.openxmlformats.org/officeDocument/2006/relationships/image" Target="../media/image5.png"/><Relationship Id="rId20" Type="http://schemas.openxmlformats.org/officeDocument/2006/relationships/tags" Target="../tags/tag402.xml"/><Relationship Id="rId2" Type="http://schemas.openxmlformats.org/officeDocument/2006/relationships/tags" Target="../tags/tag386.xml"/><Relationship Id="rId19" Type="http://schemas.openxmlformats.org/officeDocument/2006/relationships/tags" Target="../tags/tag401.xml"/><Relationship Id="rId18" Type="http://schemas.openxmlformats.org/officeDocument/2006/relationships/tags" Target="../tags/tag400.xml"/><Relationship Id="rId17" Type="http://schemas.openxmlformats.org/officeDocument/2006/relationships/tags" Target="../tags/tag399.xml"/><Relationship Id="rId16" Type="http://schemas.openxmlformats.org/officeDocument/2006/relationships/tags" Target="../tags/tag398.xml"/><Relationship Id="rId15" Type="http://schemas.openxmlformats.org/officeDocument/2006/relationships/tags" Target="../tags/tag397.xml"/><Relationship Id="rId14" Type="http://schemas.openxmlformats.org/officeDocument/2006/relationships/tags" Target="../tags/tag396.xml"/><Relationship Id="rId13" Type="http://schemas.openxmlformats.org/officeDocument/2006/relationships/tags" Target="../tags/tag395.xml"/><Relationship Id="rId12" Type="http://schemas.openxmlformats.org/officeDocument/2006/relationships/tags" Target="../tags/tag39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" Type="http://schemas.openxmlformats.org/officeDocument/2006/relationships/tags" Target="../tags/tag40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image" Target="../media/image11.png"/><Relationship Id="rId2" Type="http://schemas.openxmlformats.org/officeDocument/2006/relationships/tags" Target="../tags/tag410.xml"/><Relationship Id="rId1" Type="http://schemas.openxmlformats.org/officeDocument/2006/relationships/tags" Target="../tags/tag40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3" Type="http://schemas.openxmlformats.org/officeDocument/2006/relationships/image" Target="../media/image12.png"/><Relationship Id="rId2" Type="http://schemas.openxmlformats.org/officeDocument/2006/relationships/tags" Target="../tags/tag416.xml"/><Relationship Id="rId1" Type="http://schemas.openxmlformats.org/officeDocument/2006/relationships/tags" Target="../tags/tag4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tags" Target="../tags/tag423.xml"/><Relationship Id="rId3" Type="http://schemas.openxmlformats.org/officeDocument/2006/relationships/image" Target="../media/image13.png"/><Relationship Id="rId2" Type="http://schemas.openxmlformats.org/officeDocument/2006/relationships/tags" Target="../tags/tag422.xml"/><Relationship Id="rId10" Type="http://schemas.openxmlformats.org/officeDocument/2006/relationships/slideLayout" Target="../slideLayouts/slideLayout27.xml"/><Relationship Id="rId1" Type="http://schemas.openxmlformats.org/officeDocument/2006/relationships/tags" Target="../tags/tag4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5700">
                <a:latin typeface="Arial" panose="020B0604020202020204" pitchFamily="34" charset="0"/>
                <a:cs typeface="Arial" panose="020B0604020202020204" pitchFamily="34" charset="0"/>
              </a:rPr>
              <a:t>SSL/TLS Certificate Measurement Analysis Report</a:t>
            </a:r>
            <a:endParaRPr lang="zh-CN" altLang="en-US" sz="5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760095" y="372110"/>
            <a:ext cx="3249930" cy="767080"/>
          </a:xfrm>
        </p:spPr>
        <p:txBody>
          <a:bodyPr>
            <a:normAutofit/>
          </a:bodyPr>
          <a:p>
            <a:r>
              <a:rPr lang="en-US" altLang="zh-CN"/>
              <a:t>3. </a:t>
            </a:r>
            <a:r>
              <a:rPr lang="zh-CN" altLang="en-US"/>
              <a:t>Public Key 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>
          <a:xfrm>
            <a:off x="760095" y="4386580"/>
            <a:ext cx="76200" cy="142176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937895" y="4386580"/>
            <a:ext cx="4724400" cy="406400"/>
          </a:xfrm>
        </p:spPr>
        <p:txBody>
          <a:bodyPr/>
          <a:p>
            <a:r>
              <a:rPr lang="zh-CN" altLang="en-US" b="1"/>
              <a:t>Key Types</a:t>
            </a:r>
            <a:endParaRPr lang="zh-CN" altLang="en-US" b="1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937895" y="4894580"/>
            <a:ext cx="4724400" cy="755015"/>
          </a:xfrm>
        </p:spPr>
        <p:txBody>
          <a:bodyPr/>
          <a:p>
            <a:r>
              <a:rPr lang="zh-CN" altLang="en-US"/>
              <a:t>RSA accounts for the majority (Nmap: 932/1167, Balanced: 848/1383), followed by ECC.</a:t>
            </a:r>
            <a:endParaRPr lang="zh-CN" altLang="en-US"/>
          </a:p>
        </p:txBody>
      </p:sp>
      <p:pic>
        <p:nvPicPr>
          <p:cNvPr id="3" name="图片 2" descr="post_object_image_34624538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010" y="1517650"/>
            <a:ext cx="4164965" cy="2432685"/>
          </a:xfrm>
          <a:prstGeom prst="rect">
            <a:avLst/>
          </a:prstGeom>
          <a:ln w="28575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占位符 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756400" y="4381500"/>
            <a:ext cx="2159635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Key Lengths</a:t>
            </a:r>
            <a:endParaRPr lang="zh-CN" altLang="en-US" b="1"/>
          </a:p>
        </p:txBody>
      </p:sp>
      <p:sp>
        <p:nvSpPr>
          <p:cNvPr id="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756400" y="4947285"/>
            <a:ext cx="4878070" cy="70231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RSA 2048 bits is most common, followed by ECC 256 bits.</a:t>
            </a:r>
            <a:endParaRPr lang="zh-CN" altLang="en-US"/>
          </a:p>
        </p:txBody>
      </p:sp>
      <p:pic>
        <p:nvPicPr>
          <p:cNvPr id="9" name="内容占位符 8" descr="/data/temp/4f123663-c8fa-11f0-913c-ae15371a6ebc.PNG4f123663-c8fa-11f0-913c-ae15371a6ebc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56400" y="1517650"/>
            <a:ext cx="4164965" cy="2486660"/>
          </a:xfrm>
          <a:prstGeom prst="rect">
            <a:avLst/>
          </a:prstGeom>
          <a:ln w="28575" cmpd="dbl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38100" dir="18900000" sx="102000" sy="102000" algn="bl" rotWithShape="0">
              <a:prstClr val="black">
                <a:alpha val="40000"/>
              </a:prstClr>
            </a:outerShdw>
          </a:effectLst>
        </p:spPr>
      </p:pic>
      <p:sp>
        <p:nvSpPr>
          <p:cNvPr id="10" name="装饰  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6547485" y="4381500"/>
            <a:ext cx="76200" cy="1421765"/>
          </a:xfrm>
          <a:custGeom>
            <a:avLst/>
            <a:gdLst>
              <a:gd name="connisteX0" fmla="*/ 0 w 50800"/>
              <a:gd name="connsiteY0" fmla="*/ 25400 h 3251200"/>
              <a:gd name="connisteX1" fmla="*/ 25400 w 50800"/>
              <a:gd name="connsiteY1" fmla="*/ 0 h 3251200"/>
              <a:gd name="connisteX2" fmla="*/ 25400 w 50800"/>
              <a:gd name="connsiteY2" fmla="*/ 0 h 3251200"/>
              <a:gd name="connisteX3" fmla="*/ 50800 w 50800"/>
              <a:gd name="connsiteY3" fmla="*/ 25400 h 3251200"/>
              <a:gd name="connisteX4" fmla="*/ 50800 w 50800"/>
              <a:gd name="connsiteY4" fmla="*/ 3225800 h 3251200"/>
              <a:gd name="connisteX5" fmla="*/ 25400 w 50800"/>
              <a:gd name="connsiteY5" fmla="*/ 3251200 h 3251200"/>
              <a:gd name="connisteX6" fmla="*/ 25400 w 50800"/>
              <a:gd name="connsiteY6" fmla="*/ 3251200 h 3251200"/>
              <a:gd name="connisteX7" fmla="*/ 0 w 50800"/>
              <a:gd name="connsiteY7" fmla="*/ 3225800 h 3251200"/>
              <a:gd name="connisteX8" fmla="*/ 0 w 50800"/>
              <a:gd name="connsiteY8" fmla="*/ 2540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3251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3225800"/>
                </a:lnTo>
                <a:cubicBezTo>
                  <a:pt x="50800" y="3239828"/>
                  <a:pt x="39428" y="3251200"/>
                  <a:pt x="25400" y="3251200"/>
                </a:cubicBezTo>
                <a:lnTo>
                  <a:pt x="25400" y="3251200"/>
                </a:lnTo>
                <a:cubicBezTo>
                  <a:pt x="11372" y="3251200"/>
                  <a:pt x="0" y="3239828"/>
                  <a:pt x="0" y="3225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Certificate Validity Period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内容占位符 3"/>
          <p:cNvPicPr>
            <a:picLocks noGrp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9252" b="9252"/>
        </p:blipFill>
        <p:spPr>
          <a:xfrm>
            <a:off x="3577590" y="1738630"/>
            <a:ext cx="4444365" cy="3916680"/>
          </a:xfrm>
        </p:spPr>
      </p:pic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>
          <a:xfrm>
            <a:off x="609600" y="3044825"/>
            <a:ext cx="3101340" cy="539115"/>
          </a:xfrm>
        </p:spPr>
        <p:txBody>
          <a:bodyPr>
            <a:noAutofit/>
          </a:bodyPr>
          <a:p>
            <a:r>
              <a:rPr lang="en-US" altLang="zh-CN" sz="1800"/>
              <a:t>Expired Certificates </a:t>
            </a:r>
            <a:r>
              <a:rPr lang="zh-CN" altLang="en-US" sz="1800"/>
              <a:t>50 in balanced dataset (4.4%).</a:t>
            </a:r>
            <a:endParaRPr lang="zh-CN" altLang="en-US" sz="18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7609205" y="4705985"/>
            <a:ext cx="4064635" cy="949325"/>
          </a:xfrm>
        </p:spPr>
        <p:txBody>
          <a:bodyPr>
            <a:noAutofit/>
          </a:bodyPr>
          <a:p>
            <a:r>
              <a:rPr lang="zh-CN" altLang="en-US" sz="2400"/>
              <a:t>Most certificates are in valid status (86.7%).</a:t>
            </a:r>
            <a:endParaRPr lang="zh-CN" altLang="en-US" sz="2400"/>
          </a:p>
        </p:txBody>
      </p:sp>
      <p:pic>
        <p:nvPicPr>
          <p:cNvPr id="15" name="图片占位符 14" descr="7"/>
          <p:cNvPicPr>
            <a:picLocks noChangeAspect="1"/>
          </p:cNvPicPr>
          <p:nvPr>
            <p:ph type="pic" idx="4294967295"/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42800" y="0"/>
            <a:ext cx="487680" cy="487680"/>
          </a:xfrm>
          <a:prstGeom prst="rect">
            <a:avLst/>
          </a:prstGeom>
        </p:spPr>
      </p:pic>
      <p:pic>
        <p:nvPicPr>
          <p:cNvPr id="16" name="图片占位符 15" descr="8"/>
          <p:cNvPicPr>
            <a:picLocks noChangeAspect="1"/>
          </p:cNvPicPr>
          <p:nvPr>
            <p:ph type="pic" idx="4294967295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42800" y="487680"/>
            <a:ext cx="487680" cy="487680"/>
          </a:xfrm>
          <a:prstGeom prst="rect">
            <a:avLst/>
          </a:prstGeom>
        </p:spPr>
      </p:pic>
      <p:pic>
        <p:nvPicPr>
          <p:cNvPr id="17" name="图片占位符 16" descr="9"/>
          <p:cNvPicPr>
            <a:picLocks noChangeAspect="1"/>
          </p:cNvPicPr>
          <p:nvPr>
            <p:ph type="pic" idx="4294967295"/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42800" y="975360"/>
            <a:ext cx="487680" cy="487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57185" y="1969135"/>
            <a:ext cx="30226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Expiring Soon (≤30 days) have 1</a:t>
            </a:r>
            <a:r>
              <a:rPr lang="zh-CN" altLang="en-US">
                <a:sym typeface="+mn-ea"/>
              </a:rPr>
              <a:t>01 (8.9%).</a:t>
            </a:r>
            <a:endParaRPr lang="zh-CN" altLang="en-US"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3511550" y="3289300"/>
            <a:ext cx="1407795" cy="120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859145" y="2255520"/>
            <a:ext cx="20980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6070600" y="5168900"/>
            <a:ext cx="1271905" cy="241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占位符 1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64565" y="596900"/>
            <a:ext cx="5029200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/>
              <a:t>5. </a:t>
            </a:r>
            <a:r>
              <a:rPr lang="zh-CN" altLang="en-US" sz="3600"/>
              <a:t>Certificate Reuse</a:t>
            </a:r>
            <a:endParaRPr lang="zh-CN" altLang="en-US" sz="3600"/>
          </a:p>
        </p:txBody>
      </p:sp>
      <p:sp>
        <p:nvSpPr>
          <p:cNvPr id="14" name="文本占位符 1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26210" y="1536065"/>
            <a:ext cx="9121775" cy="88201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/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In the data collected so far, no instances of certificate reuse have been found, and all certificate fingerprints have aappeared only once.</a:t>
            </a:r>
            <a:endParaRPr lang="en-US" altLang="zh-C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2834005"/>
            <a:ext cx="9766935" cy="2960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17500" y="1224915"/>
            <a:ext cx="11557635" cy="5042535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en-US" altLang="zh-CN"/>
              <a:t>6. </a:t>
            </a:r>
            <a:r>
              <a:rPr lang="zh-CN" altLang="en-US"/>
              <a:t>Revocation Status Sampling</a:t>
            </a:r>
            <a:endParaRPr lang="zh-CN" altLang="en-US"/>
          </a:p>
        </p:txBody>
      </p:sp>
      <p:pic>
        <p:nvPicPr>
          <p:cNvPr id="12" name="内容占位符 11" descr="/data/temp/4f12b8ad-c8fa-11f0-af11-22ab60b98e2d.PNG4f12b8ad-c8fa-11f0-af11-22ab60b98e2d"/>
          <p:cNvPicPr>
            <a:picLocks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4"/>
          <a:srcRect l="7921" r="7921"/>
          <a:stretch>
            <a:fillRect/>
          </a:stretch>
        </p:blipFill>
        <p:spPr>
          <a:xfrm>
            <a:off x="609600" y="1412875"/>
            <a:ext cx="5320030" cy="4581525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7" name="文本框 16"/>
          <p:cNvSpPr txBox="1"/>
          <p:nvPr/>
        </p:nvSpPr>
        <p:spPr>
          <a:xfrm>
            <a:off x="6539230" y="2141220"/>
            <a:ext cx="47929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vast majority (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were valid, one-fifth (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had no connection access.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/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few had command errors (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and none (</a:t>
            </a:r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had been revoked.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Experimental Conclusions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678180"/>
            <a:ext cx="10928350" cy="694055"/>
          </a:xfrm>
        </p:spPr>
        <p:txBody>
          <a:bodyPr>
            <a:normAutofit/>
          </a:bodyPr>
          <a:p>
            <a:r>
              <a:rPr lang="en-US" altLang="zh-CN" sz="2700"/>
              <a:t>1. </a:t>
            </a:r>
            <a:r>
              <a:rPr lang="zh-CN" altLang="en-US" sz="2700"/>
              <a:t>Good Security Isolation</a:t>
            </a:r>
            <a:endParaRPr lang="zh-CN" altLang="en-US" sz="270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2"/>
            </p:custDataLst>
          </p:nvPr>
        </p:nvSpPr>
        <p:spPr>
          <a:xfrm>
            <a:off x="894715" y="4677410"/>
            <a:ext cx="10372725" cy="1691640"/>
          </a:xfrm>
        </p:spPr>
        <p:txBody>
          <a:bodyPr>
            <a:noAutofit/>
          </a:bodyPr>
          <a:p>
            <a:pPr indent="457200"/>
            <a:r>
              <a:rPr lang="en-US" altLang="zh-CN" sz="1500">
                <a:latin typeface="Arial" panose="020B0604020202020204" pitchFamily="34" charset="0"/>
                <a:cs typeface="Arial" panose="020B0604020202020204" pitchFamily="34" charset="0"/>
              </a:rPr>
              <a:t>Certificate reuse across different services is extremely rare; the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50</a:t>
            </a:r>
            <a:r>
              <a:rPr lang="en-US" altLang="zh-CN" sz="1500">
                <a:latin typeface="Arial" panose="020B0604020202020204" pitchFamily="34" charset="0"/>
                <a:cs typeface="Arial" panose="020B0604020202020204" pitchFamily="34" charset="0"/>
              </a:rPr>
              <a:t> most common certificate fingerprints all appear on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one</a:t>
            </a:r>
            <a:r>
              <a:rPr lang="en-US" altLang="zh-CN" sz="1500">
                <a:latin typeface="Arial" panose="020B0604020202020204" pitchFamily="34" charset="0"/>
                <a:cs typeface="Arial" panose="020B0604020202020204" pitchFamily="34" charset="0"/>
              </a:rPr>
              <a:t> IP address. This indicates that most services use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lang="en-US" altLang="zh-CN" sz="1500">
                <a:latin typeface="Arial" panose="020B0604020202020204" pitchFamily="34" charset="0"/>
                <a:cs typeface="Arial" panose="020B0604020202020204" pitchFamily="34" charset="0"/>
              </a:rPr>
              <a:t> certificates, which is beneficial for security isolation and key management. It also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the risk</a:t>
            </a:r>
            <a:r>
              <a:rPr lang="en-US" altLang="zh-CN" sz="1500">
                <a:latin typeface="Arial" panose="020B0604020202020204" pitchFamily="34" charset="0"/>
                <a:cs typeface="Arial" panose="020B0604020202020204" pitchFamily="34" charset="0"/>
              </a:rPr>
              <a:t> of "one certificate being compromised, affecting the entire network."</a:t>
            </a:r>
            <a:endParaRPr lang="en-US" altLang="zh-CN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716405"/>
            <a:ext cx="9766935" cy="2556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11060430" cy="838835"/>
          </a:xfrm>
        </p:spPr>
        <p:txBody>
          <a:bodyPr/>
          <a:p>
            <a:r>
              <a:rPr lang="en-US" altLang="zh-CN"/>
              <a:t>2. </a:t>
            </a:r>
            <a:r>
              <a:rPr lang="zh-CN" altLang="en-US"/>
              <a:t>Certificate Expiration Issues 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609600" y="1372235"/>
            <a:ext cx="11123930" cy="487997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>
          <a:xfrm>
            <a:off x="1195705" y="5344795"/>
            <a:ext cx="3316605" cy="605155"/>
          </a:xfrm>
        </p:spPr>
        <p:txBody>
          <a:bodyPr/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000"/>
              <a:t>Cloud Service Providers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5136515" y="5344795"/>
            <a:ext cx="19189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000">
                <a:sym typeface="+mn-ea"/>
              </a:rPr>
              <a:t>Social Media</a:t>
            </a:r>
            <a:endParaRPr lang="zh-CN" altLang="en-US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62925" y="5344795"/>
            <a:ext cx="27984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000">
                <a:sym typeface="+mn-ea"/>
              </a:rPr>
              <a:t>Enterprise Networks</a:t>
            </a: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835" t="3474" r="1438" b="10177"/>
          <a:stretch>
            <a:fillRect/>
          </a:stretch>
        </p:blipFill>
        <p:spPr>
          <a:xfrm>
            <a:off x="1091565" y="1930400"/>
            <a:ext cx="3002280" cy="3269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860" y="1930400"/>
            <a:ext cx="3002280" cy="3269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7469" t="2791" r="17610" b="2241"/>
          <a:stretch>
            <a:fillRect/>
          </a:stretch>
        </p:blipFill>
        <p:spPr>
          <a:xfrm>
            <a:off x="8060690" y="1930400"/>
            <a:ext cx="3002280" cy="32696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17500" y="1224915"/>
            <a:ext cx="11557635" cy="5042535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en-US" altLang="zh-CN"/>
              <a:t>3. OCSP Revocation Checking</a:t>
            </a:r>
            <a:endParaRPr lang="en-US" altLang="zh-CN"/>
          </a:p>
        </p:txBody>
      </p:sp>
      <p:pic>
        <p:nvPicPr>
          <p:cNvPr id="12" name="内容占位符 11" descr="/data/temp/4f12b8ad-c8fa-11f0-af11-22ab60b98e2d.PNG4f12b8ad-c8fa-11f0-af11-22ab60b98e2d"/>
          <p:cNvPicPr>
            <a:picLocks noChangeAspect="1"/>
          </p:cNvPicPr>
          <p:nvPr>
            <p:ph idx="16392"/>
            <p:custDataLst>
              <p:tags r:id="rId3"/>
            </p:custDataLst>
          </p:nvPr>
        </p:nvPicPr>
        <p:blipFill>
          <a:blip r:embed="rId4"/>
          <a:srcRect l="7921" r="7921"/>
          <a:stretch>
            <a:fillRect/>
          </a:stretch>
        </p:blipFill>
        <p:spPr>
          <a:xfrm>
            <a:off x="609600" y="1412875"/>
            <a:ext cx="5320030" cy="4581525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7" name="文本框 16"/>
          <p:cNvSpPr txBox="1"/>
          <p:nvPr/>
        </p:nvSpPr>
        <p:spPr>
          <a:xfrm>
            <a:off x="6412865" y="2141220"/>
            <a:ext cx="4711700" cy="3192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Nearly</a:t>
            </a:r>
            <a:r>
              <a:rPr lang="en-US" altLang="zh-CN" sz="24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quarter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certificates cannot have their revocation status effectively verified via OCSP. 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/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/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OCSP's reliability as a revocation verification mechanism is 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insufficient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practical deployments, affecting the effectiveness of certificate revocation mechanisms.</a:t>
            </a:r>
            <a:endParaRPr lang="en-US" altLang="zh-CN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4. Trends in Algorithm and Key Deployment</a:t>
            </a:r>
            <a:endParaRPr lang="en-US" altLang="zh-CN"/>
          </a:p>
        </p:txBody>
      </p:sp>
      <p:pic>
        <p:nvPicPr>
          <p:cNvPr id="9" name="内容占位符 8" descr="/data/temp/4f125bd0-c8fa-11f0-a29a-9a6742b2976b.PNG4f125bd0-c8fa-11f0-a29a-9a6742b2976b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-7161" b="-7161"/>
          <a:stretch>
            <a:fillRect/>
          </a:stretch>
        </p:blipFill>
        <p:spPr>
          <a:xfrm>
            <a:off x="4648200" y="1524000"/>
            <a:ext cx="6934200" cy="472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>
          <a:xfrm>
            <a:off x="1006475" y="2383155"/>
            <a:ext cx="3298190" cy="3400425"/>
          </a:xfrm>
        </p:spPr>
        <p:txBody>
          <a:bodyPr>
            <a:noAutofit/>
          </a:bodyPr>
          <a:p>
            <a:pPr indent="457200" algn="just"/>
            <a:r>
              <a:rPr lang="en-US" altLang="zh-CN" b="1">
                <a:solidFill>
                  <a:schemeClr val="accent4">
                    <a:lumMod val="75000"/>
                  </a:schemeClr>
                </a:solidFill>
              </a:rPr>
              <a:t>RSA-2048+SHA256</a:t>
            </a:r>
            <a:r>
              <a:rPr lang="en-US" altLang="zh-CN" sz="1400"/>
              <a:t> </a:t>
            </a:r>
            <a:r>
              <a:rPr lang="en-US" altLang="zh-CN"/>
              <a:t>remains the dominant approach.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</a:rPr>
              <a:t>ECC </a:t>
            </a:r>
            <a:r>
              <a:rPr lang="en-US" altLang="zh-CN"/>
              <a:t>usage is concentrated in 256-bit systems and is mostly used in emerging or large-scale internet services (such as Facebook and WhatsApp). </a:t>
            </a:r>
            <a:r>
              <a:rPr lang="en-US" altLang="zh-CN" sz="1800" b="1">
                <a:solidFill>
                  <a:schemeClr val="accent4">
                    <a:lumMod val="75000"/>
                  </a:schemeClr>
                </a:solidFill>
              </a:rPr>
              <a:t>4096-bit RSA</a:t>
            </a:r>
            <a:r>
              <a:rPr lang="en-US" altLang="zh-CN"/>
              <a:t> has a certain proportion and is more commonly found in enterprise-level or high-security scenarios.</a:t>
            </a:r>
            <a:endParaRPr lang="en-US" altLang="zh-CN"/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5. </a:t>
            </a:r>
            <a:r>
              <a:rPr lang="zh-CN" altLang="en-US"/>
              <a:t>Data Source </a:t>
            </a:r>
            <a:r>
              <a:rPr lang="en-US" altLang="zh-CN"/>
              <a:t>for</a:t>
            </a:r>
            <a:r>
              <a:rPr lang="zh-CN" altLang="en-US"/>
              <a:t> Different Perspectives</a:t>
            </a:r>
            <a:endParaRPr lang="zh-CN" altLang="en-US"/>
          </a:p>
        </p:txBody>
      </p:sp>
      <p:pic>
        <p:nvPicPr>
          <p:cNvPr id="3" name="内容占位符 2" descr="513eb7ca-c8fa-11f0-8a2e-621c7a5d2ac5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35115" t="25000" r="14193" b="18437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Nmap Data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Reflects current actual deployment status, providing a realistic picture of network conditions.</a:t>
            </a:r>
            <a:endParaRPr lang="zh-CN" altLang="en-US"/>
          </a:p>
        </p:txBody>
      </p:sp>
      <p:pic>
        <p:nvPicPr>
          <p:cNvPr id="6" name="内容占位符 5" descr="513eb296-c8fa-11f0-8a2e-621c7a5d2ac5"/>
          <p:cNvPicPr>
            <a:picLocks noChangeAspect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t="5882" b="5882"/>
          <a:stretch>
            <a:fillRect/>
          </a:stretch>
        </p:blipFill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External Data (CT Logs)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Contains more historical certificates and traditional CA issuance records.</a:t>
            </a:r>
            <a:endParaRPr lang="zh-CN" altLang="en-US"/>
          </a:p>
        </p:txBody>
      </p:sp>
      <p:pic>
        <p:nvPicPr>
          <p:cNvPr id="9" name="内容占位符 8" descr="513eb300-c8fa-11f0-8a2e-621c7a5d2ac5"/>
          <p:cNvPicPr>
            <a:picLocks noChangeAspect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t="2206" b="2206"/>
          <a:stretch>
            <a:fillRect/>
          </a:stretch>
        </p:blipFill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Balanced Dataset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Avoids statistical bias from CT data, more truly reflecting current network conditions.
Recommendations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Experimental Procedures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Experimental Results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Experimental Conclusions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Recommendations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Recommendations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 txBox="1"/>
          <p:nvPr>
            <p:custDataLst>
              <p:tags r:id="rId1"/>
            </p:custDataLst>
          </p:nvPr>
        </p:nvSpPr>
        <p:spPr>
          <a:xfrm>
            <a:off x="7386955" y="1233170"/>
            <a:ext cx="3807460" cy="958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altLang="zh-CN" sz="2000" b="1" spc="300" dirty="0">
                <a:solidFill>
                  <a:schemeClr val="accent2"/>
                </a:solidFill>
                <a:latin typeface="+mn-ea"/>
              </a:rPr>
              <a:t>Revocation Check Mechanisms</a:t>
            </a:r>
            <a:endParaRPr lang="zh-CN" altLang="en-US" sz="2000" b="1" spc="3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" name="图形 3"/>
          <p:cNvSpPr/>
          <p:nvPr>
            <p:custDataLst>
              <p:tags r:id="rId2"/>
            </p:custDataLst>
          </p:nvPr>
        </p:nvSpPr>
        <p:spPr>
          <a:xfrm>
            <a:off x="775375" y="843599"/>
            <a:ext cx="5656607" cy="4934454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accent1"/>
          </a:solidFill>
          <a:ln w="62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图形 1"/>
          <p:cNvSpPr/>
          <p:nvPr>
            <p:custDataLst>
              <p:tags r:id="rId3"/>
            </p:custDataLst>
          </p:nvPr>
        </p:nvSpPr>
        <p:spPr>
          <a:xfrm flipH="1" flipV="1">
            <a:off x="5843132" y="843599"/>
            <a:ext cx="5656607" cy="4934454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 w="62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142011" y="2229392"/>
            <a:ext cx="4395629" cy="31794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Establish</a:t>
            </a:r>
            <a:r>
              <a:rPr lang="" altLang="en-US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 </a:t>
            </a:r>
            <a:r>
              <a:rPr lang="en-US" altLang="zh-CN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automated monitoring &amp; renewal workflows</a:t>
            </a:r>
            <a:r>
              <a:rPr lang="" altLang="en-US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 </a:t>
            </a:r>
            <a:r>
              <a:rPr lang="en-US" altLang="zh-CN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to avoid service outages from expirations</a:t>
            </a:r>
            <a:endParaRPr lang="en-US" altLang="zh-CN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Implement centralized certificate inventory management</a:t>
            </a:r>
            <a:endParaRPr lang="en-US" altLang="zh-CN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Enforce policies for short-lived certificates (e.g., Let’s Encrypt)</a:t>
            </a:r>
            <a:endParaRPr lang="en-US" altLang="zh-CN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5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6757035" y="2229485"/>
            <a:ext cx="4436745" cy="31788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Supplement OCSP with CRL, certificate pinning, or modern solutions (CRLite/CRLSet) for reliability</a:t>
            </a:r>
            <a:endParaRPr lang="en-US" altLang="zh-CN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Adopt short-lived certificates in high-security environments to reduce revocation dependency</a:t>
            </a:r>
            <a:endParaRPr lang="en-US" altLang="zh-CN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5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Regularly audit the effectiveness of selected revocation methods</a:t>
            </a:r>
            <a:endParaRPr lang="en-US" altLang="zh-CN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5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0" name="图形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8893" y="1350668"/>
            <a:ext cx="540512" cy="723455"/>
          </a:xfrm>
          <a:prstGeom prst="rect">
            <a:avLst/>
          </a:prstGeom>
        </p:spPr>
      </p:pic>
      <p:sp>
        <p:nvSpPr>
          <p:cNvPr id="44" name="标题"/>
          <p:cNvSpPr txBox="1"/>
          <p:nvPr>
            <p:custDataLst>
              <p:tags r:id="rId9"/>
            </p:custDataLst>
          </p:nvPr>
        </p:nvSpPr>
        <p:spPr>
          <a:xfrm>
            <a:off x="1141730" y="1271270"/>
            <a:ext cx="3807460" cy="95821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altLang="zh-CN" sz="2000" b="1" spc="300" dirty="0">
                <a:solidFill>
                  <a:srgbClr val="FFFFFF"/>
                </a:solidFill>
                <a:latin typeface="+mn-ea"/>
              </a:rPr>
              <a:t>Certificate Lifecycle Management</a:t>
            </a:r>
            <a:endParaRPr lang="zh-CN" altLang="en-US" sz="2000" b="1" spc="3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4" name="图片 3" descr="333438303937363b333438313037303bb6a8cebbb2fac6b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8310" y="1346636"/>
            <a:ext cx="675640" cy="675640"/>
          </a:xfrm>
          <a:prstGeom prst="rect">
            <a:avLst/>
          </a:prstGeom>
        </p:spPr>
      </p:pic>
      <p:sp>
        <p:nvSpPr>
          <p:cNvPr id="5" name="圆角矩形 16"/>
          <p:cNvSpPr/>
          <p:nvPr>
            <p:custDataLst>
              <p:tags r:id="rId13"/>
            </p:custDataLst>
          </p:nvPr>
        </p:nvSpPr>
        <p:spPr>
          <a:xfrm>
            <a:off x="1073756" y="606178"/>
            <a:ext cx="491517" cy="494060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0" name="圆角矩形 16"/>
          <p:cNvSpPr/>
          <p:nvPr>
            <p:custDataLst>
              <p:tags r:id="rId14"/>
            </p:custDataLst>
          </p:nvPr>
        </p:nvSpPr>
        <p:spPr>
          <a:xfrm>
            <a:off x="7191248" y="606178"/>
            <a:ext cx="491517" cy="494060"/>
          </a:xfrm>
          <a:prstGeom prst="roundRect">
            <a:avLst>
              <a:gd name="adj" fmla="val 2376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774065" y="1279525"/>
            <a:ext cx="3331210" cy="453644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43890" y="1163955"/>
            <a:ext cx="3358515" cy="45586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marL="0" lvl="0" algn="ctr">
              <a:lnSpc>
                <a:spcPct val="140000"/>
              </a:lnSpc>
              <a:buClrTx/>
              <a:buSzTx/>
              <a:buFontTx/>
            </a:pPr>
            <a:r>
              <a:rPr lang="zh-CN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Algorithm Migration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Prioritize ECC (approved curves: P-256, P-384) for new deployments (better performance, stronger per-bit security)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Proactively plan migration of existing RSA-based services (consider compatibility needs)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Monitor and prepare for post-quantum cryptography as standards mature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圆角矩形 16"/>
          <p:cNvSpPr/>
          <p:nvPr>
            <p:custDataLst>
              <p:tags r:id="rId3"/>
            </p:custDataLst>
          </p:nvPr>
        </p:nvSpPr>
        <p:spPr>
          <a:xfrm>
            <a:off x="774036" y="905898"/>
            <a:ext cx="491517" cy="494060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4"/>
            </p:custDataLst>
          </p:nvPr>
        </p:nvSpPr>
        <p:spPr>
          <a:xfrm>
            <a:off x="4476115" y="1279525"/>
            <a:ext cx="3331210" cy="453644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5"/>
            </p:custDataLst>
          </p:nvPr>
        </p:nvSpPr>
        <p:spPr>
          <a:xfrm>
            <a:off x="4345940" y="1163955"/>
            <a:ext cx="3358515" cy="45586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marL="0" lvl="0" algn="ctr">
              <a:lnSpc>
                <a:spcPct val="14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Enhanced Measurement &amp; Monitoring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Continuously monitor Certificate Transparency logs for domain-related misissued certificates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Use tools to track adoption trends of new encryption standards and potential vulnerabilities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圆角矩形 16"/>
          <p:cNvSpPr/>
          <p:nvPr>
            <p:custDataLst>
              <p:tags r:id="rId6"/>
            </p:custDataLst>
          </p:nvPr>
        </p:nvSpPr>
        <p:spPr>
          <a:xfrm>
            <a:off x="4475988" y="905898"/>
            <a:ext cx="491517" cy="494060"/>
          </a:xfrm>
          <a:prstGeom prst="roundRect">
            <a:avLst>
              <a:gd name="adj" fmla="val 2376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7"/>
            </p:custDataLst>
          </p:nvPr>
        </p:nvSpPr>
        <p:spPr>
          <a:xfrm>
            <a:off x="8164195" y="1279525"/>
            <a:ext cx="3331210" cy="453644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8"/>
            </p:custDataLst>
          </p:nvPr>
        </p:nvSpPr>
        <p:spPr>
          <a:xfrm>
            <a:off x="8047990" y="1120775"/>
            <a:ext cx="3358515" cy="460184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marL="0" lvl="0" algn="ctr">
              <a:lnSpc>
                <a:spcPct val="14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Security Measures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Maintain low certificate reuse rates (best practice)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Enhance private key protection (e.g., HSM for critical systems)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Conduct regular security audits focusing on certificate/key usage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4" name="圆角矩形 16"/>
          <p:cNvSpPr/>
          <p:nvPr>
            <p:custDataLst>
              <p:tags r:id="rId9"/>
            </p:custDataLst>
          </p:nvPr>
        </p:nvSpPr>
        <p:spPr>
          <a:xfrm>
            <a:off x="8177923" y="905898"/>
            <a:ext cx="491517" cy="494060"/>
          </a:xfrm>
          <a:prstGeom prst="roundRect">
            <a:avLst>
              <a:gd name="adj" fmla="val 2376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Thank You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Experimental Procedures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Data Collection and Processing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51f92a71-c8fa-11f0-956b-6288ad958bcd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638" b="638"/>
          <a:stretch>
            <a:fillRect/>
          </a:stretch>
        </p:blipFill>
        <p:spPr>
          <a:xfrm>
            <a:off x="914400" y="1828800"/>
            <a:ext cx="4724400" cy="2133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Nmap Active Scanning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Nmap actively scanned port 443 for SSL certificates, extracting 1167 records covering thousands of subjects.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51f92e6b-c8fa-11f0-956b-6288ad958bcd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t="638" b="638"/>
          <a:stretch>
            <a:fillRect/>
          </a:stretch>
        </p:blipFill>
        <p:spPr>
          <a:xfrm>
            <a:off x="6553200" y="1828800"/>
            <a:ext cx="4724400" cy="2133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External Data Integration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External data was sampled at a 0.3 ratio and merged, forming a balanced set of 1383 records and a complete set of 4366 records.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圆角矩形 30"/>
          <p:cNvSpPr/>
          <p:nvPr>
            <p:custDataLst>
              <p:tags r:id="rId1"/>
            </p:custDataLst>
          </p:nvPr>
        </p:nvSpPr>
        <p:spPr>
          <a:xfrm>
            <a:off x="737235" y="845185"/>
            <a:ext cx="5221605" cy="2324100"/>
          </a:xfrm>
          <a:prstGeom prst="roundRect">
            <a:avLst>
              <a:gd name="adj" fmla="val 3354"/>
            </a:avLst>
          </a:prstGeom>
          <a:ln>
            <a:noFill/>
          </a:ln>
          <a:effectLst>
            <a:outerShdw blurRad="368300" dist="1016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737235" y="1021715"/>
            <a:ext cx="5221605" cy="499745"/>
          </a:xfrm>
          <a:custGeom>
            <a:avLst/>
            <a:gdLst>
              <a:gd name="connsiteX0" fmla="*/ 977 w 8223"/>
              <a:gd name="connsiteY0" fmla="*/ 7 h 3354"/>
              <a:gd name="connsiteX1" fmla="*/ 8111 w 8223"/>
              <a:gd name="connsiteY1" fmla="*/ 0 h 3354"/>
              <a:gd name="connsiteX2" fmla="*/ 8223 w 8223"/>
              <a:gd name="connsiteY2" fmla="*/ 112 h 3354"/>
              <a:gd name="connsiteX3" fmla="*/ 8223 w 8223"/>
              <a:gd name="connsiteY3" fmla="*/ 3242 h 3354"/>
              <a:gd name="connsiteX4" fmla="*/ 8111 w 8223"/>
              <a:gd name="connsiteY4" fmla="*/ 3354 h 3354"/>
              <a:gd name="connsiteX5" fmla="*/ 112 w 8223"/>
              <a:gd name="connsiteY5" fmla="*/ 3354 h 3354"/>
              <a:gd name="connsiteX6" fmla="*/ 0 w 8223"/>
              <a:gd name="connsiteY6" fmla="*/ 3242 h 3354"/>
              <a:gd name="connsiteX7" fmla="*/ 0 w 8223"/>
              <a:gd name="connsiteY7" fmla="*/ 112 h 3354"/>
              <a:gd name="connsiteX8" fmla="*/ 112 w 8223"/>
              <a:gd name="connsiteY8" fmla="*/ 0 h 3354"/>
              <a:gd name="connsiteX9" fmla="*/ 153 w 8223"/>
              <a:gd name="connsiteY9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3" h="3354">
                <a:moveTo>
                  <a:pt x="977" y="7"/>
                </a:moveTo>
                <a:lnTo>
                  <a:pt x="8111" y="0"/>
                </a:lnTo>
                <a:cubicBezTo>
                  <a:pt x="8173" y="0"/>
                  <a:pt x="8223" y="50"/>
                  <a:pt x="8223" y="112"/>
                </a:cubicBezTo>
                <a:lnTo>
                  <a:pt x="8223" y="3242"/>
                </a:lnTo>
                <a:cubicBezTo>
                  <a:pt x="8223" y="3304"/>
                  <a:pt x="8173" y="3354"/>
                  <a:pt x="8111" y="3354"/>
                </a:cubicBezTo>
                <a:lnTo>
                  <a:pt x="112" y="3354"/>
                </a:lnTo>
                <a:cubicBezTo>
                  <a:pt x="50" y="3354"/>
                  <a:pt x="0" y="3304"/>
                  <a:pt x="0" y="3242"/>
                </a:cubicBezTo>
                <a:lnTo>
                  <a:pt x="0" y="112"/>
                </a:lnTo>
                <a:cubicBezTo>
                  <a:pt x="0" y="50"/>
                  <a:pt x="50" y="0"/>
                  <a:pt x="112" y="0"/>
                </a:cubicBezTo>
                <a:lnTo>
                  <a:pt x="153" y="0"/>
                </a:lnTo>
              </a:path>
            </a:pathLst>
          </a:custGeom>
          <a:noFill/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3"/>
            </p:custDataLst>
          </p:nvPr>
        </p:nvSpPr>
        <p:spPr>
          <a:xfrm>
            <a:off x="1140754" y="1021835"/>
            <a:ext cx="4299966" cy="4133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Certificate Attribute Analysis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"/>
            </p:custDataLst>
          </p:nvPr>
        </p:nvSpPr>
        <p:spPr>
          <a:xfrm>
            <a:off x="1070610" y="1556385"/>
            <a:ext cx="4439920" cy="1573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 fontAlgn="auto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In-depth analysis of key attributes including Issuer, Signature Algorithm, Public Key Type, and Public Key Bits, focusing on certificate validity period and expiration status to comprehensively assess certificate health.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图片 34" descr="文件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931" y="689750"/>
            <a:ext cx="342245" cy="342245"/>
          </a:xfrm>
          <a:prstGeom prst="rect">
            <a:avLst/>
          </a:prstGeom>
        </p:spPr>
      </p:pic>
      <p:sp useBgFill="1">
        <p:nvSpPr>
          <p:cNvPr id="37" name="圆角矩形 36"/>
          <p:cNvSpPr/>
          <p:nvPr>
            <p:custDataLst>
              <p:tags r:id="rId8"/>
            </p:custDataLst>
          </p:nvPr>
        </p:nvSpPr>
        <p:spPr>
          <a:xfrm>
            <a:off x="736918" y="3704575"/>
            <a:ext cx="5221297" cy="2129664"/>
          </a:xfrm>
          <a:prstGeom prst="roundRect">
            <a:avLst>
              <a:gd name="adj" fmla="val 3354"/>
            </a:avLst>
          </a:prstGeom>
          <a:ln>
            <a:noFill/>
          </a:ln>
          <a:effectLst>
            <a:outerShdw blurRad="368300" dist="1016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8" name="任意多边形 37"/>
          <p:cNvSpPr/>
          <p:nvPr>
            <p:custDataLst>
              <p:tags r:id="rId9"/>
            </p:custDataLst>
          </p:nvPr>
        </p:nvSpPr>
        <p:spPr>
          <a:xfrm>
            <a:off x="736918" y="3704575"/>
            <a:ext cx="5221297" cy="2129664"/>
          </a:xfrm>
          <a:custGeom>
            <a:avLst/>
            <a:gdLst>
              <a:gd name="connsiteX0" fmla="*/ 977 w 8223"/>
              <a:gd name="connsiteY0" fmla="*/ 7 h 3354"/>
              <a:gd name="connsiteX1" fmla="*/ 8111 w 8223"/>
              <a:gd name="connsiteY1" fmla="*/ 0 h 3354"/>
              <a:gd name="connsiteX2" fmla="*/ 8223 w 8223"/>
              <a:gd name="connsiteY2" fmla="*/ 112 h 3354"/>
              <a:gd name="connsiteX3" fmla="*/ 8223 w 8223"/>
              <a:gd name="connsiteY3" fmla="*/ 3242 h 3354"/>
              <a:gd name="connsiteX4" fmla="*/ 8111 w 8223"/>
              <a:gd name="connsiteY4" fmla="*/ 3354 h 3354"/>
              <a:gd name="connsiteX5" fmla="*/ 112 w 8223"/>
              <a:gd name="connsiteY5" fmla="*/ 3354 h 3354"/>
              <a:gd name="connsiteX6" fmla="*/ 0 w 8223"/>
              <a:gd name="connsiteY6" fmla="*/ 3242 h 3354"/>
              <a:gd name="connsiteX7" fmla="*/ 0 w 8223"/>
              <a:gd name="connsiteY7" fmla="*/ 112 h 3354"/>
              <a:gd name="connsiteX8" fmla="*/ 112 w 8223"/>
              <a:gd name="connsiteY8" fmla="*/ 0 h 3354"/>
              <a:gd name="connsiteX9" fmla="*/ 153 w 8223"/>
              <a:gd name="connsiteY9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3" h="3354">
                <a:moveTo>
                  <a:pt x="977" y="7"/>
                </a:moveTo>
                <a:lnTo>
                  <a:pt x="8111" y="0"/>
                </a:lnTo>
                <a:cubicBezTo>
                  <a:pt x="8173" y="0"/>
                  <a:pt x="8223" y="50"/>
                  <a:pt x="8223" y="112"/>
                </a:cubicBezTo>
                <a:lnTo>
                  <a:pt x="8223" y="3242"/>
                </a:lnTo>
                <a:cubicBezTo>
                  <a:pt x="8223" y="3304"/>
                  <a:pt x="8173" y="3354"/>
                  <a:pt x="8111" y="3354"/>
                </a:cubicBezTo>
                <a:lnTo>
                  <a:pt x="112" y="3354"/>
                </a:lnTo>
                <a:cubicBezTo>
                  <a:pt x="50" y="3354"/>
                  <a:pt x="0" y="3304"/>
                  <a:pt x="0" y="3242"/>
                </a:cubicBezTo>
                <a:lnTo>
                  <a:pt x="0" y="112"/>
                </a:lnTo>
                <a:cubicBezTo>
                  <a:pt x="0" y="50"/>
                  <a:pt x="50" y="0"/>
                  <a:pt x="112" y="0"/>
                </a:cubicBezTo>
                <a:lnTo>
                  <a:pt x="153" y="0"/>
                </a:lnTo>
              </a:path>
            </a:pathLst>
          </a:custGeom>
          <a:solidFill>
            <a:srgbClr val="FFFFFF">
              <a:alpha val="10000"/>
            </a:srgbClr>
          </a:solidFill>
          <a:ln w="9525">
            <a:gradFill>
              <a:gsLst>
                <a:gs pos="30000">
                  <a:schemeClr val="accent3">
                    <a:alpha val="10000"/>
                  </a:schemeClr>
                </a:gs>
                <a:gs pos="100000">
                  <a:schemeClr val="accent3">
                    <a:lumMod val="60000"/>
                    <a:lumOff val="40000"/>
                    <a:alpha val="5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0"/>
            </p:custDataLst>
          </p:nvPr>
        </p:nvSpPr>
        <p:spPr>
          <a:xfrm>
            <a:off x="1140754" y="3881094"/>
            <a:ext cx="4299966" cy="4133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Revocation Status Sampling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1"/>
            </p:custDataLst>
          </p:nvPr>
        </p:nvSpPr>
        <p:spPr>
          <a:xfrm>
            <a:off x="1140754" y="4380175"/>
            <a:ext cx="4439658" cy="12464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 fontAlgn="auto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Sampling query of 100 certificates using OCSP protocol to detect their revocation status.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43" name="圆角矩形 42"/>
          <p:cNvSpPr/>
          <p:nvPr>
            <p:custDataLst>
              <p:tags r:id="rId12"/>
            </p:custDataLst>
          </p:nvPr>
        </p:nvSpPr>
        <p:spPr>
          <a:xfrm>
            <a:off x="6274435" y="845185"/>
            <a:ext cx="5221605" cy="2324735"/>
          </a:xfrm>
          <a:prstGeom prst="roundRect">
            <a:avLst>
              <a:gd name="adj" fmla="val 3354"/>
            </a:avLst>
          </a:prstGeom>
          <a:ln>
            <a:noFill/>
          </a:ln>
          <a:effectLst>
            <a:outerShdw blurRad="368300" dist="1016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4" name="任意多边形 43"/>
          <p:cNvSpPr/>
          <p:nvPr>
            <p:custDataLst>
              <p:tags r:id="rId13"/>
            </p:custDataLst>
          </p:nvPr>
        </p:nvSpPr>
        <p:spPr>
          <a:xfrm>
            <a:off x="6274435" y="845185"/>
            <a:ext cx="5221605" cy="589915"/>
          </a:xfrm>
          <a:custGeom>
            <a:avLst/>
            <a:gdLst>
              <a:gd name="connsiteX0" fmla="*/ 977 w 8223"/>
              <a:gd name="connsiteY0" fmla="*/ 7 h 3354"/>
              <a:gd name="connsiteX1" fmla="*/ 8111 w 8223"/>
              <a:gd name="connsiteY1" fmla="*/ 0 h 3354"/>
              <a:gd name="connsiteX2" fmla="*/ 8223 w 8223"/>
              <a:gd name="connsiteY2" fmla="*/ 112 h 3354"/>
              <a:gd name="connsiteX3" fmla="*/ 8223 w 8223"/>
              <a:gd name="connsiteY3" fmla="*/ 3242 h 3354"/>
              <a:gd name="connsiteX4" fmla="*/ 8111 w 8223"/>
              <a:gd name="connsiteY4" fmla="*/ 3354 h 3354"/>
              <a:gd name="connsiteX5" fmla="*/ 112 w 8223"/>
              <a:gd name="connsiteY5" fmla="*/ 3354 h 3354"/>
              <a:gd name="connsiteX6" fmla="*/ 0 w 8223"/>
              <a:gd name="connsiteY6" fmla="*/ 3242 h 3354"/>
              <a:gd name="connsiteX7" fmla="*/ 0 w 8223"/>
              <a:gd name="connsiteY7" fmla="*/ 112 h 3354"/>
              <a:gd name="connsiteX8" fmla="*/ 112 w 8223"/>
              <a:gd name="connsiteY8" fmla="*/ 0 h 3354"/>
              <a:gd name="connsiteX9" fmla="*/ 153 w 8223"/>
              <a:gd name="connsiteY9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3" h="3354">
                <a:moveTo>
                  <a:pt x="977" y="7"/>
                </a:moveTo>
                <a:lnTo>
                  <a:pt x="8111" y="0"/>
                </a:lnTo>
                <a:cubicBezTo>
                  <a:pt x="8173" y="0"/>
                  <a:pt x="8223" y="50"/>
                  <a:pt x="8223" y="112"/>
                </a:cubicBezTo>
                <a:lnTo>
                  <a:pt x="8223" y="3242"/>
                </a:lnTo>
                <a:cubicBezTo>
                  <a:pt x="8223" y="3304"/>
                  <a:pt x="8173" y="3354"/>
                  <a:pt x="8111" y="3354"/>
                </a:cubicBezTo>
                <a:lnTo>
                  <a:pt x="112" y="3354"/>
                </a:lnTo>
                <a:cubicBezTo>
                  <a:pt x="50" y="3354"/>
                  <a:pt x="0" y="3304"/>
                  <a:pt x="0" y="3242"/>
                </a:cubicBezTo>
                <a:lnTo>
                  <a:pt x="0" y="112"/>
                </a:lnTo>
                <a:cubicBezTo>
                  <a:pt x="0" y="50"/>
                  <a:pt x="50" y="0"/>
                  <a:pt x="112" y="0"/>
                </a:cubicBezTo>
                <a:lnTo>
                  <a:pt x="153" y="0"/>
                </a:lnTo>
              </a:path>
            </a:pathLst>
          </a:custGeom>
          <a:solidFill>
            <a:srgbClr val="FFFFFF">
              <a:alpha val="10000"/>
            </a:srgbClr>
          </a:solidFill>
          <a:ln w="95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6678262" y="1021835"/>
            <a:ext cx="4439658" cy="4133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Certificate Reuse Analysis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6678262" y="1520915"/>
            <a:ext cx="4439658" cy="12464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 fontAlgn="auto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Statistical analysis of certificate reuse across different IPs based on certificate fingerprints.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 useBgFill="1">
        <p:nvSpPr>
          <p:cNvPr id="49" name="圆角矩形 48"/>
          <p:cNvSpPr/>
          <p:nvPr>
            <p:custDataLst>
              <p:tags r:id="rId16"/>
            </p:custDataLst>
          </p:nvPr>
        </p:nvSpPr>
        <p:spPr>
          <a:xfrm>
            <a:off x="6274426" y="3704575"/>
            <a:ext cx="5221297" cy="2129664"/>
          </a:xfrm>
          <a:prstGeom prst="roundRect">
            <a:avLst>
              <a:gd name="adj" fmla="val 3354"/>
            </a:avLst>
          </a:prstGeom>
          <a:ln>
            <a:noFill/>
          </a:ln>
          <a:effectLst>
            <a:outerShdw blurRad="368300" dist="1016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50" name="任意多边形 49"/>
          <p:cNvSpPr/>
          <p:nvPr>
            <p:custDataLst>
              <p:tags r:id="rId17"/>
            </p:custDataLst>
          </p:nvPr>
        </p:nvSpPr>
        <p:spPr>
          <a:xfrm>
            <a:off x="6274426" y="3704575"/>
            <a:ext cx="5221297" cy="2129664"/>
          </a:xfrm>
          <a:custGeom>
            <a:avLst/>
            <a:gdLst>
              <a:gd name="connsiteX0" fmla="*/ 977 w 8223"/>
              <a:gd name="connsiteY0" fmla="*/ 7 h 3354"/>
              <a:gd name="connsiteX1" fmla="*/ 8111 w 8223"/>
              <a:gd name="connsiteY1" fmla="*/ 0 h 3354"/>
              <a:gd name="connsiteX2" fmla="*/ 8223 w 8223"/>
              <a:gd name="connsiteY2" fmla="*/ 112 h 3354"/>
              <a:gd name="connsiteX3" fmla="*/ 8223 w 8223"/>
              <a:gd name="connsiteY3" fmla="*/ 3242 h 3354"/>
              <a:gd name="connsiteX4" fmla="*/ 8111 w 8223"/>
              <a:gd name="connsiteY4" fmla="*/ 3354 h 3354"/>
              <a:gd name="connsiteX5" fmla="*/ 112 w 8223"/>
              <a:gd name="connsiteY5" fmla="*/ 3354 h 3354"/>
              <a:gd name="connsiteX6" fmla="*/ 0 w 8223"/>
              <a:gd name="connsiteY6" fmla="*/ 3242 h 3354"/>
              <a:gd name="connsiteX7" fmla="*/ 0 w 8223"/>
              <a:gd name="connsiteY7" fmla="*/ 112 h 3354"/>
              <a:gd name="connsiteX8" fmla="*/ 112 w 8223"/>
              <a:gd name="connsiteY8" fmla="*/ 0 h 3354"/>
              <a:gd name="connsiteX9" fmla="*/ 153 w 8223"/>
              <a:gd name="connsiteY9" fmla="*/ 0 h 3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3" h="3354">
                <a:moveTo>
                  <a:pt x="977" y="7"/>
                </a:moveTo>
                <a:lnTo>
                  <a:pt x="8111" y="0"/>
                </a:lnTo>
                <a:cubicBezTo>
                  <a:pt x="8173" y="0"/>
                  <a:pt x="8223" y="50"/>
                  <a:pt x="8223" y="112"/>
                </a:cubicBezTo>
                <a:lnTo>
                  <a:pt x="8223" y="3242"/>
                </a:lnTo>
                <a:cubicBezTo>
                  <a:pt x="8223" y="3304"/>
                  <a:pt x="8173" y="3354"/>
                  <a:pt x="8111" y="3354"/>
                </a:cubicBezTo>
                <a:lnTo>
                  <a:pt x="112" y="3354"/>
                </a:lnTo>
                <a:cubicBezTo>
                  <a:pt x="50" y="3354"/>
                  <a:pt x="0" y="3304"/>
                  <a:pt x="0" y="3242"/>
                </a:cubicBezTo>
                <a:lnTo>
                  <a:pt x="0" y="112"/>
                </a:lnTo>
                <a:cubicBezTo>
                  <a:pt x="0" y="50"/>
                  <a:pt x="50" y="0"/>
                  <a:pt x="112" y="0"/>
                </a:cubicBezTo>
                <a:lnTo>
                  <a:pt x="153" y="0"/>
                </a:lnTo>
              </a:path>
            </a:pathLst>
          </a:custGeom>
          <a:solidFill>
            <a:srgbClr val="FFFFFF">
              <a:alpha val="10000"/>
            </a:srgbClr>
          </a:solidFill>
          <a:ln w="9525">
            <a:gradFill>
              <a:gsLst>
                <a:gs pos="30000">
                  <a:schemeClr val="accent4">
                    <a:alpha val="10000"/>
                  </a:schemeClr>
                </a:gs>
                <a:gs pos="100000">
                  <a:schemeClr val="accent4">
                    <a:lumMod val="60000"/>
                    <a:lumOff val="40000"/>
                    <a:alpha val="5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18"/>
            </p:custDataLst>
          </p:nvPr>
        </p:nvSpPr>
        <p:spPr>
          <a:xfrm>
            <a:off x="6678262" y="3881094"/>
            <a:ext cx="4299966" cy="41336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r>
              <a:rPr lang="en-US" altLang="en-US" b="1">
                <a:solidFill>
                  <a:schemeClr val="tx1"/>
                </a:solidFill>
                <a:sym typeface="+mn-ea"/>
              </a:rPr>
              <a:t>Reproducibility Instructions</a:t>
            </a:r>
            <a:endParaRPr lang="en-US" altLang="en-US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19"/>
            </p:custDataLst>
          </p:nvPr>
        </p:nvSpPr>
        <p:spPr>
          <a:xfrm>
            <a:off x="6678262" y="4380175"/>
            <a:ext cx="4439658" cy="12464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just" fontAlgn="auto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Provided complete command-line toolchain and script line to ensure experiment reproducibility.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151" name="图片 150" descr="文件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54120" y="679590"/>
            <a:ext cx="341980" cy="341980"/>
          </a:xfrm>
          <a:prstGeom prst="rect">
            <a:avLst/>
          </a:prstGeom>
        </p:spPr>
      </p:pic>
      <p:pic>
        <p:nvPicPr>
          <p:cNvPr id="54" name="图片 53" descr="文件查询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74439" y="3168643"/>
            <a:ext cx="341980" cy="341980"/>
          </a:xfrm>
          <a:prstGeom prst="rect">
            <a:avLst/>
          </a:prstGeom>
        </p:spPr>
      </p:pic>
      <p:pic>
        <p:nvPicPr>
          <p:cNvPr id="4" name="图片 2" descr="图片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5185" y="3587741"/>
            <a:ext cx="348478" cy="334780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Experimental Results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Certificate Issuer Distribution</a:t>
            </a:r>
            <a:endParaRPr lang="zh-CN" altLang="en-US"/>
          </a:p>
        </p:txBody>
      </p:sp>
      <p:pic>
        <p:nvPicPr>
          <p:cNvPr id="9" name="内容占位符 8" descr="/data/temp/4f125bd0-c8fa-11f0-a29a-9a6742b2976b.PNG4f125bd0-c8fa-11f0-a29a-9a6742b2976b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-7161" b="-7161"/>
          <a:stretch>
            <a:fillRect/>
          </a:stretch>
        </p:blipFill>
        <p:spPr>
          <a:xfrm>
            <a:off x="4648200" y="1524000"/>
            <a:ext cx="6934200" cy="472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Nmap Data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Major issuers include DigiCert, WE1, GlobalSign, Sectigo, Amazon, etc.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Certificate Issuer Distribution</a:t>
            </a:r>
            <a:endParaRPr lang="zh-CN" altLang="en-US"/>
          </a:p>
        </p:txBody>
      </p:sp>
      <p:pic>
        <p:nvPicPr>
          <p:cNvPr id="9" name="内容占位符 8" descr="/data/temp/4f137f32-c8fa-11f0-8e27-bac1e3312b54.PNG4f137f32-c8fa-11f0-8e27-bac1e3312b54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-18994" b="-18994"/>
          <a:stretch>
            <a:fillRect/>
          </a:stretch>
        </p:blipFill>
        <p:spPr>
          <a:xfrm>
            <a:off x="609600" y="1524000"/>
            <a:ext cx="6934200" cy="472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Balanced Dataset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en-US" altLang="zh-CN"/>
              <a:t>Most same with</a:t>
            </a:r>
            <a:r>
              <a:rPr lang="zh-CN" altLang="en-US"/>
              <a:t> Nmap data, </a:t>
            </a:r>
            <a:r>
              <a:rPr lang="en-US" altLang="zh-CN"/>
              <a:t>But </a:t>
            </a:r>
            <a:r>
              <a:rPr lang="zh-CN" altLang="en-US"/>
              <a:t>adding traditional CAs like Thawte and DigiCert.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609600" y="533400"/>
            <a:ext cx="4876800" cy="779145"/>
          </a:xfrm>
        </p:spPr>
        <p:txBody>
          <a:bodyPr>
            <a:normAutofit fontScale="90000"/>
          </a:bodyPr>
          <a:p>
            <a:r>
              <a:rPr lang="en-US" altLang="zh-CN"/>
              <a:t>2. </a:t>
            </a:r>
            <a:r>
              <a:rPr lang="zh-CN" altLang="en-US"/>
              <a:t>Signature Algorithms</a:t>
            </a:r>
            <a:endParaRPr lang="zh-CN" altLang="en-US"/>
          </a:p>
        </p:txBody>
      </p:sp>
      <p:pic>
        <p:nvPicPr>
          <p:cNvPr id="9" name="内容占位符 8" descr="/data/temp/4f137900-c8fa-11f0-8e27-bac1e3312b54.PNG4f137900-c8fa-11f0-8e27-bac1e3312b54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-36229" b="-36229"/>
          <a:stretch>
            <a:fillRect/>
          </a:stretch>
        </p:blipFill>
        <p:spPr>
          <a:xfrm>
            <a:off x="6096000" y="609600"/>
            <a:ext cx="5486400" cy="563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>
          <a:xfrm>
            <a:off x="609600" y="2596515"/>
            <a:ext cx="50800" cy="294640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>
          <a:xfrm>
            <a:off x="762000" y="2596515"/>
            <a:ext cx="4724400" cy="406400"/>
          </a:xfrm>
        </p:spPr>
        <p:txBody>
          <a:bodyPr/>
          <a:p>
            <a:r>
              <a:rPr lang="zh-CN" altLang="en-US" b="1"/>
              <a:t>Mainstream Algorithms</a:t>
            </a:r>
            <a:endParaRPr lang="zh-CN" altLang="en-US" b="1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762000" y="3104515"/>
            <a:ext cx="4724400" cy="2438400"/>
          </a:xfrm>
        </p:spPr>
        <p:txBody>
          <a:bodyPr/>
          <a:p>
            <a:r>
              <a:rPr lang="zh-CN" altLang="en-US"/>
              <a:t>SHA-256 and RSA encryption dominate the mainstream algorithms.</a:t>
            </a:r>
            <a:endParaRPr lang="zh-CN" altLang="en-US"/>
          </a:p>
        </p:txBody>
      </p:sp>
      <p:sp>
        <p:nvSpPr>
          <p:cNvPr id="3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4084955"/>
            <a:ext cx="4436745" cy="40640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ECC Algorithms</a:t>
            </a:r>
            <a:endParaRPr lang="zh-CN" altLang="en-US" b="1"/>
          </a:p>
        </p:txBody>
      </p:sp>
      <p:sp>
        <p:nvSpPr>
          <p:cNvPr id="7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62000" y="4592955"/>
            <a:ext cx="4723765" cy="94996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ECDSA algorithm</a:t>
            </a:r>
            <a:r>
              <a:rPr lang="en-US" altLang="zh-CN"/>
              <a:t>are present in smaller proportions, significantly lower than RSA.</a:t>
            </a:r>
            <a:r>
              <a:rPr lang="en-US" altLang="zh-CN"/>
              <a:t> </a:t>
            </a:r>
            <a:r>
              <a:rPr lang="zh-CN" altLang="en-US"/>
              <a:t> 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af0bc2c2cccb8777904b37c493f78004ffd719"/>
  <p:tag name="KSO_WM_NEWLAYOUT_GROUP_ID" val="layout_26"/>
  <p:tag name="KSO_WM_NEWLAYOUT_ID" val="slide_f6a8e2910f66020f"/>
</p:tagLst>
</file>

<file path=ppt/tags/tag1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258e5d405c28aa6070e8392e0f4c64b3f60738"/>
  <p:tag name="KSO_WM_NEWLAYOUT_GROUP_ID" val="layout_38"/>
  <p:tag name="KSO_WM_NEWLAYOUT_ID" val="slide_ef1d2b674497d7eb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</p:tagLst>
</file>

<file path=ppt/tags/tag11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e5fee7096b9ed9913b2176d12edf325e0f9232"/>
  <p:tag name="KSO_WM_NEWLAYOUT_GROUP_ID" val="layout_6"/>
  <p:tag name="KSO_WM_NEWLAYOUT_ID" val="slide_e87187570ab29065"/>
</p:tagLst>
</file>

<file path=ppt/tags/tag1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99cea7bbef18744c2303cec71559d797826c677"/>
  <p:tag name="KSO_WM_NEWLAYOUT_GROUP_ID" val="layout_10013"/>
  <p:tag name="KSO_WM_NEWLAYOUT_ID" val="slide_2b9069f18f10c117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914b4b7397021d823e9bf0fcc8b64e67841e8ee"/>
  <p:tag name="KSO_WM_NEWLAYOUT_GROUP_ID" val="layout_3"/>
  <p:tag name="KSO_WM_NEWLAYOUT_ID" val="slide_0576b72b971413eb"/>
</p:tagLst>
</file>

<file path=ppt/tags/tag14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4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6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0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b9986997e4488561a05b9f130036aa8753ba56a"/>
  <p:tag name="KSO_WM_NEWLAYOUT_GROUP_ID" val="layout_59"/>
  <p:tag name="KSO_WM_NEWLAYOUT_ID" val="slide_dd04c759eae67f55"/>
</p:tagLst>
</file>

<file path=ppt/tags/tag1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54da5dedfee26bbe63e1c0025bbb94450c362c"/>
  <p:tag name="KSO_WM_NEWLAYOUT_GROUP_ID" val="layout_30"/>
  <p:tag name="KSO_WM_NEWLAYOUT_ID" val="slide_e77d94775274ca14"/>
</p:tagLst>
</file>

<file path=ppt/tags/tag1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5f5a0761cc4c21da9ea69717386c1ae6fbd3a6"/>
  <p:tag name="KSO_WM_NEWLAYOUT_GROUP_ID" val="layout_42"/>
  <p:tag name="KSO_WM_NEWLAYOUT_ID" val="slide_c7d50bbb58d6a923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7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238150c26b61f663caed7ca0d4edbab1228373"/>
  <p:tag name="KSO_WM_NEWLAYOUT_GROUP_ID" val="layout_6"/>
  <p:tag name="KSO_WM_NEWLAYOUT_ID" val="slide_bcf8d9ba1c14f6d4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aeaeacba9a2b9691bcfeac74a23d8d895e6d85"/>
  <p:tag name="KSO_WM_NEWLAYOUT_GROUP_ID" val="layout_60"/>
  <p:tag name="KSO_WM_NEWLAYOUT_ID" val="slide_35d83bc1f2dde6a1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0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050c10700feab620a5a3facb5ffc07f1e3b206"/>
  <p:tag name="KSO_WM_NEWLAYOUT_GROUP_ID" val="layout_61"/>
  <p:tag name="KSO_WM_NEWLAYOUT_ID" val="slide_1fabe581cef1fe3f"/>
</p:tagLst>
</file>

<file path=ppt/tags/tag1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41df6bacc166b55971ade998af03786855556e"/>
  <p:tag name="KSO_WM_NEWLAYOUT_GROUP_ID" val="layout_10012"/>
  <p:tag name="KSO_WM_NEWLAYOUT_ID" val="slide_1b601487e8903dfa"/>
</p:tagLst>
</file>

<file path=ppt/tags/tag2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d7b4023ae6f09a155f0252df0878400c12a22ba"/>
  <p:tag name="KSO_WM_NEWLAYOUT_GROUP_ID" val="layout_34"/>
  <p:tag name="KSO_WM_NEWLAYOUT_ID" val="slide_d51b045cef9e3a8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fd58bf38d54109c2d896886d40ba8070a5cc12"/>
  <p:tag name="KSO_WM_NEWLAYOUT_GROUP_ID" val="layout_48"/>
  <p:tag name="KSO_WM_NEWLAYOUT_ID" val="slide_10d253ff511e52b1"/>
</p:tagLst>
</file>

<file path=ppt/tags/tag22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07592ac18582e3d6397e6fdf054c84f902eb64"/>
  <p:tag name="KSO_WM_NEWLAYOUT_GROUP_ID" val="layout_35"/>
  <p:tag name="KSO_WM_NEWLAYOUT_ID" val="slide_90cdd96762bb354a"/>
</p:tagLst>
</file>

<file path=ppt/tags/tag2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4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7b412b29dfbcdc8212bee87e9fd08e125d68465"/>
  <p:tag name="KSO_WM_NEWLAYOUT_GROUP_ID" val="layout_1-5"/>
  <p:tag name="KSO_WM_NEWLAYOUT_ID" val="slide_61223ae7a7f7aefc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4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5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5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5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573"/>
  <p:tag name="KSO_WM_TEMPLATE_CATEGORY" val="custom"/>
</p:tagLst>
</file>

<file path=ppt/tags/tag26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6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7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2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73"/>
  <p:tag name="KSO_WM_TEMPLATE_CATEGORY" val="custom"/>
</p:tagLst>
</file>

<file path=ppt/tags/tag27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27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73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28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2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28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29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30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30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1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b44bfd2419cae341c63cea49430d15869841f40"/>
  <p:tag name="KSO_WM_NEWLAYOUT_ID" val="1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ID" val="slide_e07af8d2f50f820c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73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73"/>
</p:tagLst>
</file>

<file path=ppt/tags/tag3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TEMPLATE_MASTER_TYPE" val="0"/>
  <p:tag name="KSO_WM_TAG_VERSION" val="3.0"/>
</p:tagLst>
</file>

<file path=ppt/tags/tag355.xml><?xml version="1.0" encoding="utf-8"?>
<p:tagLst xmlns:p="http://schemas.openxmlformats.org/presentationml/2006/main">
  <p:tag name="KSO_WM_AITEMPLATE_STYLE_ID" val="69796640259"/>
</p:tagLst>
</file>

<file path=ppt/tags/tag35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SLIDE_INDEX" val="1"/>
  <p:tag name="KSO_WM_SLIDE_ID" val="custom40490573_1"/>
  <p:tag name="KSO_WM_TEMPLATE_MASTER_TYPE" val="0"/>
  <p:tag name="KSO_WM_SLIDE_LAYOUT" val="a_f"/>
  <p:tag name="KSO_WM_SLIDE_LAYOUT_CNT" val="1_2"/>
  <p:tag name="KSO_WM_TAG_VERSION" val="3.0"/>
</p:tagLst>
</file>

<file path=ppt/tags/tag3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6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6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6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71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0259"/>
  <p:tag name="KSO_WM_TEMPLATE_SLIDE_ID" val="slide_61223ae7a7f7aefc"/>
</p:tagLst>
</file>

<file path=ppt/tags/tag37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3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fd58bf38d54109c2d896886d40ba8070a5cc12"/>
  <p:tag name="KSO_WM_NEWLAYOUT_GROUP_ID" val="layout_48"/>
  <p:tag name="KSO_WM_NEWLAYOUT_ID" val="slide_10d253ff511e52b1"/>
  <p:tag name="KSO_WM_UNIT_PRESET_TEXT" val="单击此处添加标题"/>
</p:tagLst>
</file>

<file path=ppt/tags/tag37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1/21835556-2aca-4cf3-b5cf-e0703a4b7d62.jpg?Expires=1795499788\u0026AWSAccessKeyId=AKLT9NSy7kh8TIS1UzNqLRY2\u0026Signature=1OG4rDBaG6l641D%2BsWze1pPGNWc%3D&quot;,&quot;product_name&quot;:&quot;wps-wpp-pc&quot;,&quot;intention_code&quot;:&quot;wps_wpp_generate_doc_pay&quot;}*auto_qingqiu_ai_v2.2.0_ONLINE*6232613732633931633762376633306162316536343534633930343432623731-slide-3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1/1bb68fab-192d-47f2-afeb-d1bd2810ac58.jpg?Expires=1795499788\u0026AWSAccessKeyId=AKLT9NSy7kh8TIS1UzNqLRY2\u0026Signature=cre8K3SnwkMKxLFmeBMFdl%2F6cdo%3D&quot;,&quot;product_name&quot;:&quot;wps-wpp-pc&quot;,&quot;intention_code&quot;:&quot;wps_wpp_generate_doc_pay&quot;}*auto_qingqiu_ai_v2.2.0_ONLINE*6232613732633931633762376633306162316536343534633930343432623731-slide-3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4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0259"/>
  <p:tag name="KSO_WM_TEMPLATE_SLIDE_ID" val="slide_10d253ff511e52b1"/>
</p:tagLst>
</file>

<file path=ppt/tags/tag385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1_1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brightness&quot;:0,&quot;colorType&quot;:2,&quot;rgb&quot;:&quot;#000000&quot;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86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1_2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.8999999761581421},{&quot;brightness&quot;:0.4000000059604645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387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a*1_1_1"/>
  <p:tag name="KSO_WM_TEMPLATE_CATEGORY" val="diagram"/>
  <p:tag name="KSO_WM_TEMPLATE_INDEX" val="2023518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VALUE" val="18"/>
  <p:tag name="KSO_WM_UNIT_PRESET_TEXT" val="单击此处输入标题"/>
  <p:tag name="KSO_WM_UNIT_TEXT_FILL_FORE_SCHEMECOLOR_INDEX" val="1"/>
  <p:tag name="KSO_WM_UNIT_TEXT_FILL_TYPE" val="1"/>
  <p:tag name="KSO_WM_UNIT_USESOURCEFORMAT_APPLY" val="1"/>
</p:tagLst>
</file>

<file path=ppt/tags/tag388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f*1_1_1"/>
  <p:tag name="KSO_WM_TEMPLATE_CATEGORY" val="diagram"/>
  <p:tag name="KSO_WM_TEMPLATE_INDEX" val="2023518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UNIT_VALUE" val="96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&#10;单击此处添加文本具体内容，简明扼要地阐述您的观点。根据需要可酌情增减文字，以便观者准确地理解您传达的思想单击此处添加文本内容"/>
  <p:tag name="KSO_WM_UNIT_TEXT_FILL_FORE_SCHEMECOLOR_INDEX" val="1"/>
  <p:tag name="KSO_WM_UNIT_TEXT_FILL_TYPE" val="1"/>
  <p:tag name="KSO_WM_UNIT_USESOURCEFORMAT_APPLY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84_3*l_h_x*1_1_1"/>
  <p:tag name="KSO_WM_TEMPLATE_CATEGORY" val="diagram"/>
  <p:tag name="KSO_WM_TEMPLATE_INDEX" val="20235184"/>
  <p:tag name="KSO_WM_UNIT_LAYERLEVEL" val="1_1_1"/>
  <p:tag name="KSO_WM_TAG_VERSION" val="3.0"/>
  <p:tag name="KSO_WM_UNIT_VALUE" val="95*95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1.02787401574807,&quot;left&quot;:58,&quot;top&quot;:35.36102362204724,&quot;width&quot;:847.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5"/>
  <p:tag name="KSO_WM_UNIT_FILL_TYPE" val="1"/>
  <p:tag name="KSO_WM_UNIT_USESOURCEFORMAT_APPLY" val="1"/>
</p:tagLst>
</file>

<file path=ppt/tags/tag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088674999308df63dd885e65fe2f1d5611e97b"/>
  <p:tag name="KSO_WM_NEWLAYOUT_GROUP_ID" val="layout_27"/>
  <p:tag name="KSO_WM_NEWLAYOUT_ID" val="slide_9f304c9121e25c0c"/>
</p:tagLst>
</file>

<file path=ppt/tags/tag390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3_1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brightness&quot;:0,&quot;colorType&quot;:2,&quot;rgb&quot;:&quot;#000000&quot;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91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3_2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.8999999761581421},{&quot;brightness&quot;:0.4000000059604645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7"/>
  <p:tag name="KSO_WM_UNIT_TEXT_FILL_FORE_SCHEMECOLOR_INDEX" val="2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a*1_3_1"/>
  <p:tag name="KSO_WM_TEMPLATE_CATEGORY" val="diagram"/>
  <p:tag name="KSO_WM_TEMPLATE_INDEX" val="2023518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VALUE" val="18"/>
  <p:tag name="KSO_WM_UNIT_PRESET_TEXT" val="单击此处输入标题"/>
  <p:tag name="KSO_WM_UNIT_TEXT_FILL_FORE_SCHEMECOLOR_INDEX" val="1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f*1_3_1"/>
  <p:tag name="KSO_WM_TEMPLATE_CATEGORY" val="diagram"/>
  <p:tag name="KSO_WM_TEMPLATE_INDEX" val="2023518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3_1"/>
  <p:tag name="KSO_WM_UNIT_VALUE" val="96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内容，简明扼要地阐述您的观点。可酌情增减文字便观者准确地理解信息&#10;单击此处添加文本具体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2_1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brightness&quot;:0,&quot;colorType&quot;:2,&quot;rgb&quot;:&quot;#000000&quot;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2_2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.8999999761581421},{&quot;brightness&quot;:0.4000000059604645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6"/>
  <p:tag name="KSO_WM_UNIT_TEXT_FILL_FORE_SCHEMECOLOR_INDEX" val="2"/>
  <p:tag name="KSO_WM_UNIT_TEXT_FILL_TYPE" val="1"/>
  <p:tag name="KSO_WM_UNIT_USESOURCEFORMAT_APPLY" val="1"/>
</p:tagLst>
</file>

<file path=ppt/tags/tag396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a*1_2_1"/>
  <p:tag name="KSO_WM_TEMPLATE_CATEGORY" val="diagram"/>
  <p:tag name="KSO_WM_TEMPLATE_INDEX" val="2023518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VALUE" val="19"/>
  <p:tag name="KSO_WM_UNIT_PRESET_TEXT" val="单击此处输入标题"/>
  <p:tag name="KSO_WM_UNIT_TEXT_FILL_FORE_SCHEMECOLOR_INDEX" val="1"/>
  <p:tag name="KSO_WM_UNIT_TEXT_FILL_TYPE" val="1"/>
  <p:tag name="KSO_WM_UNIT_USESOURCEFORMAT_APPLY" val="1"/>
</p:tagLst>
</file>

<file path=ppt/tags/tag397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f*1_2_1"/>
  <p:tag name="KSO_WM_TEMPLATE_CATEGORY" val="diagram"/>
  <p:tag name="KSO_WM_TEMPLATE_INDEX" val="2023518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UNIT_VALUE" val="96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简明扼要地阐述您的观点。根据需要可酌情增减文字，以便观者准确地理解您传达的思想单击此处添加文本具体内容&#10;单击此处添加文本具体内容，简明扼要地阐述观点"/>
  <p:tag name="KSO_WM_UNIT_TEXT_FILL_FORE_SCHEMECOLOR_INDEX" val="1"/>
  <p:tag name="KSO_WM_UNIT_TEXT_FILL_TYPE" val="1"/>
  <p:tag name="KSO_WM_UNIT_USESOURCEFORMAT_APPLY" val="1"/>
</p:tagLst>
</file>

<file path=ppt/tags/tag398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4_1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brightness&quot;:0,&quot;colorType&quot;:2,&quot;rgb&quot;:&quot;#000000&quot;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399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i*1_4_2"/>
  <p:tag name="KSO_WM_TEMPLATE_CATEGORY" val="diagram"/>
  <p:tag name="KSO_WM_TEMPLATE_INDEX" val="20235184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.8999999761581421},{&quot;brightness&quot;:0.4000000059604645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LINE_FORE_SCHEMECOLOR_INDEX" val="8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0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a*1_4_1"/>
  <p:tag name="KSO_WM_TEMPLATE_CATEGORY" val="diagram"/>
  <p:tag name="KSO_WM_TEMPLATE_INDEX" val="2023518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4_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VALUE" val="18"/>
  <p:tag name="KSO_WM_UNIT_PRESET_TEXT" val="单击此处输入标题"/>
  <p:tag name="KSO_WM_UNIT_TEXT_FILL_FORE_SCHEMECOLOR_INDEX" val="1"/>
  <p:tag name="KSO_WM_UNIT_TEXT_FILL_TYPE" val="1"/>
  <p:tag name="KSO_WM_UNIT_USESOURCEFORMAT_APPLY" val="1"/>
</p:tagLst>
</file>

<file path=ppt/tags/tag401.xml><?xml version="1.0" encoding="utf-8"?>
<p:tagLst xmlns:p="http://schemas.openxmlformats.org/presentationml/2006/main">
  <p:tag name="KSO_WM_DIAGRAM_VIRTUALLY_FRAME" val="{&quot;height&quot;:461.02787401574807,&quot;left&quot;:58,&quot;top&quot;:35.36102362204724,&quot;width&quot;:847.2}"/>
  <p:tag name="KSO_WM_UNIT_HIGHLIGHT" val="0"/>
  <p:tag name="KSO_WM_UNIT_COMPATIBLE" val="0"/>
  <p:tag name="KSO_WM_UNIT_DIAGRAM_ISNUMVISUAL" val="0"/>
  <p:tag name="KSO_WM_UNIT_DIAGRAM_ISREFERUNIT" val="0"/>
  <p:tag name="KSO_WM_UNIT_ID" val="diagram20235184_3*l_h_f*1_4_1"/>
  <p:tag name="KSO_WM_TEMPLATE_CATEGORY" val="diagram"/>
  <p:tag name="KSO_WM_TEMPLATE_INDEX" val="2023518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4_1"/>
  <p:tag name="KSO_WM_UNIT_VALUE" val="96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PRESET_TEXT" val="单击此处添加文本具体内容，简明扼要地阐述您的观点。以便观者准确地理解您传达的思想&#10;单击此处添加文本内容，简明扼要地阐述您的观点。根据需要可酌情增减文字"/>
  <p:tag name="KSO_WM_UNIT_TEXT_FILL_FORE_SCHEMECOLOR_INDEX" val="1"/>
  <p:tag name="KSO_WM_UNIT_TEXT_FILL_TYPE" val="1"/>
  <p:tag name="KSO_WM_UNIT_USESOURCEFORMAT_APPLY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84_3*l_h_x*1_2_1"/>
  <p:tag name="KSO_WM_TEMPLATE_CATEGORY" val="diagram"/>
  <p:tag name="KSO_WM_TEMPLATE_INDEX" val="20235184"/>
  <p:tag name="KSO_WM_UNIT_LAYERLEVEL" val="1_1_1"/>
  <p:tag name="KSO_WM_TAG_VERSION" val="3.0"/>
  <p:tag name="KSO_WM_UNIT_VALUE" val="95*95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1.02787401574807,&quot;left&quot;:58,&quot;top&quot;:35.36102362204724,&quot;width&quot;:847.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6"/>
  <p:tag name="KSO_WM_UNIT_FILL_TYPE" val="1"/>
  <p:tag name="KSO_WM_UNIT_USESOURCEFORMAT_APPLY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84_3*l_h_x*1_4_1"/>
  <p:tag name="KSO_WM_TEMPLATE_CATEGORY" val="diagram"/>
  <p:tag name="KSO_WM_TEMPLATE_INDEX" val="20235184"/>
  <p:tag name="KSO_WM_UNIT_LAYERLEVEL" val="1_1_1"/>
  <p:tag name="KSO_WM_TAG_VERSION" val="3.0"/>
  <p:tag name="KSO_WM_UNIT_VALUE" val="95*95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61.02787401574807,&quot;left&quot;:58,&quot;top&quot;:35.36102362204724,&quot;width&quot;:847.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" val="8"/>
  <p:tag name="KSO_WM_UNIT_FILL_TYPE" val="1"/>
  <p:tag name="KSO_WM_UNIT_USESOURCEFORMAT_APPLY" val="1"/>
</p:tagLst>
</file>

<file path=ppt/tags/tag4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3*9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5184_3*l_h_x*1_3_1"/>
  <p:tag name="KSO_WM_TEMPLATE_CATEGORY" val="diagram"/>
  <p:tag name="KSO_WM_TEMPLATE_INDEX" val="2023518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461.02787401574807,&quot;left&quot;:58,&quot;top&quot;:35.36102362204724,&quot;width&quot;:847.2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7"/>
  <p:tag name="KSO_WM_UNIT_FILL_TYPE" val="1"/>
  <p:tag name="KSO_WM_UNIT_USESOURCEFORMAT_APPLY" val="1"/>
</p:tagLst>
</file>

<file path=ppt/tags/tag405.xml><?xml version="1.0" encoding="utf-8"?>
<p:tagLst xmlns:p="http://schemas.openxmlformats.org/presentationml/2006/main">
  <p:tag name="KSO_WM_SLIDE_ID" val="diagram20235184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5184"/>
  <p:tag name="KSO_WM_SLIDE_LAYOUT" val="a_l"/>
  <p:tag name="KSO_WM_SLIDE_LAYOUT_CNT" val="1_1"/>
  <p:tag name="KSO_WM_SLIDE_TYPE" val="text"/>
  <p:tag name="KSO_WM_SLIDE_SUBTYPE" val="diag"/>
  <p:tag name="KSO_WM_SLIDE_SIZE" val="847.15*374.55"/>
  <p:tag name="KSO_WM_SLIDE_POSITION" val="58*121.55"/>
</p:tagLst>
</file>

<file path=ppt/tags/tag40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050c10700feab620a5a3facb5ffc07f1e3b206"/>
  <p:tag name="KSO_WM_NEWLAYOUT_GROUP_ID" val="layout_61"/>
  <p:tag name="KSO_WM_NEWLAYOUT_ID" val="slide_1fabe581cef1fe3f"/>
  <p:tag name="KSO_WM_UNIT_PRESET_TEXT" val="单击此处添加标题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4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62334a67a7c5adf-slide-0"/>
</p:tagLst>
</file>

<file path=ppt/tags/tag411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1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1fabe581cef1fe3f"/>
</p:tagLst>
</file>

<file path=ppt/tags/tag4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4aeaeacba9a2b9691bcfeac74a23d8d895e6d85"/>
  <p:tag name="KSO_WM_NEWLAYOUT_GROUP_ID" val="layout_60"/>
  <p:tag name="KSO_WM_NEWLAYOUT_ID" val="slide_35d83bc1f2dde6a1"/>
  <p:tag name="KSO_WM_UNIT_PRESET_TEXT" val="单击此处添加标题"/>
</p:tagLst>
</file>

<file path=ppt/tags/tag4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366b8ef10961d4d-slide-0"/>
</p:tagLst>
</file>

<file path=ppt/tags/tag417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35d83bc1f2dde6a1"/>
</p:tagLst>
</file>

<file path=ppt/tags/tag4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9238150c26b61f663caed7ca0d4edbab1228373"/>
  <p:tag name="KSO_WM_NEWLAYOUT_GROUP_ID" val="layout_6"/>
  <p:tag name="KSO_WM_NEWLAYOUT_ID" val="slide_bcf8d9ba1c14f6d4"/>
  <p:tag name="KSO_WM_UNIT_PRESET_TEXT" val="单击此处添加标题"/>
</p:tagLst>
</file>

<file path=ppt/tags/tag4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40566cb670f12f3-slide-0"/>
</p:tagLst>
</file>

<file path=ppt/tags/tag4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2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bcf8d9ba1c14f6d4"/>
</p:tagLst>
</file>

<file path=ppt/tags/tag4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c54da5dedfee26bbe63e1c0025bbb94450c362c"/>
  <p:tag name="KSO_WM_NEWLAYOUT_GROUP_ID" val="layout_30"/>
  <p:tag name="KSO_WM_NEWLAYOUT_ID" val="slide_e77d94775274ca14"/>
  <p:tag name="KSO_WM_UNIT_PRESET_TEXT" val="单击此处添加标题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3296e7b990119df-slide-0"/>
</p:tagLst>
</file>

<file path=ppt/tags/tag43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37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e77d94775274ca14"/>
</p:tagLst>
</file>

<file path=ppt/tags/tag4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GROUP_ID" val="layout_3"/>
  <p:tag name="KSO_WM_NEWLAYOUT_ID" val="slide_e07af8d2f50f820c"/>
  <p:tag name="KSO_WM_UNIT_PRESET_TEXT" val="单击此处添加标题"/>
</p:tagLst>
</file>

<file path=ppt/tags/tag4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42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_DROP" val="l_h_x"/>
</p:tagLst>
</file>

<file path=ppt/tags/tag443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_DROP" val="l_h_x"/>
</p:tagLst>
</file>

<file path=ppt/tags/tag444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_DROP" val="l_h_x"/>
</p:tagLst>
</file>

<file path=ppt/tags/tag44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e07af8d2f50f820c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GROUP_ID" val="layout_10013"/>
  <p:tag name="KSO_WM_NEWLAYOUT_ID" val="slide_e07af8d2f50f820c"/>
  <p:tag name="KSO_WM_UNIT_PRESET_TEXT" val="单击此处添加标题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3241bd37560e74c-slide-0"/>
</p:tagLst>
</file>

<file path=ppt/tags/tag45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e07af8d2f50f820c"/>
</p:tagLst>
</file>

<file path=ppt/tags/tag45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0e5fee7096b9ed9913b2176d12edf325e0f9232"/>
  <p:tag name="KSO_WM_NEWLAYOUT_GROUP_ID" val="layout_6"/>
  <p:tag name="KSO_WM_NEWLAYOUT_ID" val="slide_e87187570ab29065"/>
  <p:tag name="KSO_WM_UNIT_PRESET_TEXT" val="单击此处添加标题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7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0259"/>
  <p:tag name="KSO_WM_TEMPLATE_SLIDE_ID" val="slide_e87187570ab29065"/>
</p:tagLst>
</file>

<file path=ppt/tags/tag45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459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46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46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4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49d88049c7a011a7d55f6b75f3ac247faed13a"/>
  <p:tag name="KSO_WM_NEWLAYOUT_GROUP_ID" val="layout_10013"/>
  <p:tag name="KSO_WM_NEWLAYOUT_ID" val="slide_e07af8d2f50f820c"/>
  <p:tag name="KSO_WM_UNIT_PRESET_TEXT" val="单击此处添加标题"/>
</p:tagLst>
</file>

<file path=ppt/tags/tag4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3241bd37560e74c-slide-0"/>
</p:tagLst>
</file>

<file path=ppt/tags/tag46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e07af8d2f50f820c"/>
</p:tagLst>
</file>

<file path=ppt/tags/tag4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050c10700feab620a5a3facb5ffc07f1e3b206"/>
  <p:tag name="KSO_WM_NEWLAYOUT_GROUP_ID" val="layout_61"/>
  <p:tag name="KSO_WM_NEWLAYOUT_ID" val="slide_1fabe581cef1fe3f"/>
  <p:tag name="KSO_WM_UNIT_PRESET_TEXT" val="单击此处添加标题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&quot;,&quot;id&quot;:&quot;&quot;}*_ai_*176396378462334a67a7c5adf-slide-0"/>
</p:tagLst>
</file>

<file path=ppt/tags/tag46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7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1fabe581cef1fe3f"/>
</p:tagLst>
</file>

<file path=ppt/tags/tag4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24d8b359b6ea4bfb0412ea0093181227459f199"/>
  <p:tag name="KSO_WM_NEWLAYOUT_GROUP_ID" val="layout_10009"/>
  <p:tag name="KSO_WM_NEWLAYOUT_ID" val="slide_97a51ff2b1722ceb"/>
  <p:tag name="KSO_WM_UNIT_PRESET_TEXT" val="单击此处添加标题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474486920&quot;,&quot;product_name&quot;:&quot;wps-wpp-pc&quot;,&quot;intention_code&quot;:&quot;wps_wpp_generate_doc_pay&quot;}*auto_gallery_ai_v2.2.0_ONLINE*6232613732633931633762376633306162316536343534633930343432623731-slide-20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336414578&quot;,&quot;product_name&quot;:&quot;wps-wpp-pc&quot;,&quot;intention_code&quot;:&quot;wps_wpp_generate_doc_pay&quot;}*auto_gallery_ai_v2.2.0_ONLINE*6232613732633931633762376633306162316536343534633930343432623731-slide-20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211285159652&quot;,&quot;product_name&quot;:&quot;wps-wpp-pc&quot;,&quot;intention_code&quot;:&quot;wps_wpp_generate_doc_pay&quot;}*auto_gallery_ai_v2.2.0_ONLINE*6232613732633931633762376633306162316536343534633930343432623731-slide-20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8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97a51ff2b1722ceb"/>
</p:tagLst>
</file>

<file path=ppt/tags/tag48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3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4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249_1*l_h_a*1_2_1"/>
  <p:tag name="KSO_WM_TEMPLATE_CATEGORY" val="diagram"/>
  <p:tag name="KSO_WM_TEMPLATE_INDEX" val="2023324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49_1*l_h_i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49_1*l_h_i*1_2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05000000074505806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1"/>
</p:tagLst>
</file>

<file path=ppt/tags/tag4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49_1*l_h_f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FILL_TYPE" val="1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USESOURCEFORMAT_APPLY" val="1"/>
</p:tagLst>
</file>

<file path=ppt/tags/tag4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49_1*l_h_f*1_2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TEXT_FILL_FORE_SCHEMECOLOR_INDEX" val="1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01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49_1*l_h_x*1_1_1"/>
  <p:tag name="KSO_WM_TEMPLATE_CATEGORY" val="diagram"/>
  <p:tag name="KSO_WM_TEMPLATE_INDEX" val="20233249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USESOURCEFORMAT_APPLY" val="1"/>
</p:tagLst>
</file>

<file path=ppt/tags/tag4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249_1*l_h_a*1_1_1"/>
  <p:tag name="KSO_WM_TEMPLATE_CATEGORY" val="diagram"/>
  <p:tag name="KSO_WM_TEMPLATE_INDEX" val="2023324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EXT_FILL_TYPE" val="1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添加标题"/>
  <p:tag name="KSO_WM_UNIT_TEXT_TYPE" val="1"/>
  <p:tag name="KSO_WM_UNIT_USESOURCEFORMAT_APPLY" val="1"/>
</p:tagLst>
</file>

<file path=ppt/tags/tag4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8*1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49_1*l_h_x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427.7396850393701,&quot;left&quot;:54.803149548628156,&quot;top&quot;:66.42511811023618,&quot;width&quot;:855.138110293891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6"/>
  <p:tag name="KSO_WM_UNIT_FILL_TYPE" val="1"/>
  <p:tag name="KSO_WM_UNIT_USESOURCEFORMAT_APPLY" val="1"/>
</p:tagLst>
</file>

<file path=ppt/tags/tag493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07_2*l_h_i*1_1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94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07_2*l_h_i*1_2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USESOURCEFORMAT_APPLY" val="1"/>
</p:tagLst>
</file>

<file path=ppt/tags/tag495.xml><?xml version="1.0" encoding="utf-8"?>
<p:tagLst xmlns:p="http://schemas.openxmlformats.org/presentationml/2006/main">
  <p:tag name="KSO_WM_SLIDE_ID" val="diagram2023324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249"/>
  <p:tag name="KSO_WM_SLIDE_TYPE" val="text"/>
  <p:tag name="KSO_WM_SLIDE_SUBTYPE" val="diag"/>
  <p:tag name="KSO_WM_SLIDE_SIZE" val="844.438*388.54"/>
  <p:tag name="KSO_WM_SLIDE_POSITION" val="54.8032*105.62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30.7694655744279,&quot;left&quot;:50.7,&quot;top&quot;:71.33054052908774,&quot;width&quot;:857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97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498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07_2*l_h_i*1_1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30.7694655744279,&quot;left&quot;:50.7,&quot;top&quot;:71.33054052908774,&quot;width&quot;:857.7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1"/>
</p:tagLst>
</file>

<file path=ppt/tags/tag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0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单击此处添加文本具体内容，简明扼要地阐述您的观点。以便观者准确地理解您传达的思想单击此处添加文本具体内容。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01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07_2*l_h_i*1_2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1"/>
</p:tagLst>
</file>

<file path=ppt/tags/tag5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30.7694655744279,&quot;left&quot;:50.7,&quot;top&quot;:71.33054052908774,&quot;width&quot;:857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503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504.xml><?xml version="1.0" encoding="utf-8"?>
<p:tagLst xmlns:p="http://schemas.openxmlformats.org/presentationml/2006/main">
  <p:tag name="KSO_WM_DIAGRAM_VIRTUALLY_FRAME" val="{&quot;height&quot;:430.7694655744279,&quot;left&quot;:50.7,&quot;top&quot;:71.33054052908774,&quot;width&quot;:857.7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307_2*l_h_i*1_3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505.xml><?xml version="1.0" encoding="utf-8"?>
<p:tagLst xmlns:p="http://schemas.openxmlformats.org/presentationml/2006/main">
  <p:tag name="KSO_WM_SLIDE_ID" val="diagram20231307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3.3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307"/>
  <p:tag name="KSO_WM_SLIDE_LAYOUT" val="a_l"/>
  <p:tag name="KSO_WM_SLIDE_LAYOUT_CNT" val="1_1"/>
</p:tagLst>
</file>

<file path=ppt/tags/tag506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08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2f1bc384a532e0ce"/>
  <p:tag name="KSO_WM_TEMPLATE_INDEX" val="40490573"/>
  <p:tag name="KSO_WM_TEMPLATE_CATEGORY" val="custom"/>
  <p:tag name="KSO_WM_SLIDE_INDEX" val="5"/>
  <p:tag name="KSO_WM_SLIDE_ID" val="custom40490573_9"/>
  <p:tag name="KSO_WM_TEMPLATE_MASTER_TYPE" val="0"/>
  <p:tag name="KSO_WM_SLIDE_LAYOUT" val="a_b"/>
  <p:tag name="KSO_WM_SLIDE_LAYOUT_CNT" val="1_1"/>
  <p:tag name="KSO_WM_TAG_VERSION" val="3.0"/>
</p:tagLst>
</file>

<file path=ppt/tags/tag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cff73797296a85d2b96bcd276c9ede00696a937"/>
  <p:tag name="KSO_WM_NEWLAYOUT_GROUP_ID" val="layout_10003"/>
  <p:tag name="KSO_WM_NEWLAYOUT_ID" val="slide_1317ae9d67da5f18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8ee0f17627c3346495e5026b11c6bf1d5b1b4f2"/>
  <p:tag name="KSO_WM_NEWLAYOUT_GROUP_ID" val="layout_2"/>
  <p:tag name="KSO_WM_NEWLAYOUT_ID" val="slide_dbd12360534da726"/>
</p:tagLst>
</file>

<file path=ppt/tags/tag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24d8b359b6ea4bfb0412ea0093181227459f199"/>
  <p:tag name="KSO_WM_NEWLAYOUT_GROUP_ID" val="layout_10009"/>
  <p:tag name="KSO_WM_NEWLAYOUT_ID" val="slide_97a51ff2b1722ceb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57a7090d736563495c9c94f3333a85fdd473ebc"/>
  <p:tag name="KSO_WM_NEWLAYOUT_GROUP_ID" val="layout_10014"/>
  <p:tag name="KSO_WM_NEWLAYOUT_ID" val="slide_eb3a68e03bcdf3d9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5015</Words>
  <Application>WPS 演示</Application>
  <PresentationFormat>宽屏</PresentationFormat>
  <Paragraphs>221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Symbol</vt:lpstr>
      <vt:lpstr>Segoe UI Light</vt:lpstr>
      <vt:lpstr>楷体</vt:lpstr>
      <vt:lpstr>Inter</vt:lpstr>
      <vt:lpstr>Arial</vt:lpstr>
      <vt:lpstr>Segoe Print</vt:lpstr>
      <vt:lpstr>Office 主题</vt:lpstr>
      <vt:lpstr>城市线条职场办公商务风</vt:lpstr>
      <vt:lpstr>SSL/TLS Certificate Measurement Analysis Report</vt:lpstr>
      <vt:lpstr>PowerPoint 演示文稿</vt:lpstr>
      <vt:lpstr>Experimental Procedures</vt:lpstr>
      <vt:lpstr>Data Collection and Processing</vt:lpstr>
      <vt:lpstr>Certificate Attribute Analysis</vt:lpstr>
      <vt:lpstr>Experimental Results</vt:lpstr>
      <vt:lpstr>Certificate Issuer Distribution: Nmap Data</vt:lpstr>
      <vt:lpstr>Certificate Issuer Distribution: Balanced Dataset</vt:lpstr>
      <vt:lpstr>Signature Algorithms: Mainstream Algorithms</vt:lpstr>
      <vt:lpstr>Public Key Type and Length</vt:lpstr>
      <vt:lpstr>Certificate Validity Period and Reuse</vt:lpstr>
      <vt:lpstr>PowerPoint 演示文稿</vt:lpstr>
      <vt:lpstr>Revocation Status Sampling</vt:lpstr>
      <vt:lpstr>Experimental Conclusions</vt:lpstr>
      <vt:lpstr>Extremely Low Certificate Reuse Rate with Good Security Isolation</vt:lpstr>
      <vt:lpstr>Certificate Expiration Issues Concentrated in Few Services but Including Well-known Vendors</vt:lpstr>
      <vt:lpstr>6. Revocation Status Sampling</vt:lpstr>
      <vt:lpstr>1. Certificate Issuer Distribution</vt:lpstr>
      <vt:lpstr>Data Source Differences Highlight Different Perspectives</vt:lpstr>
      <vt:lpstr>Recommendations</vt:lpstr>
      <vt:lpstr>单击此处添加标题</vt:lpstr>
      <vt:lpstr>单击此处添加标题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Certificate Measurement Analysis Report</dc:title>
  <dc:creator/>
  <cp:lastModifiedBy>代号一</cp:lastModifiedBy>
  <cp:revision>4</cp:revision>
  <dcterms:created xsi:type="dcterms:W3CDTF">2025-11-24T06:06:00Z</dcterms:created>
  <dcterms:modified xsi:type="dcterms:W3CDTF">2025-11-26T12:12:44Z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27F3A546419B40C3B1FA6843BC8AE217_13</vt:lpwstr>
  </property>
  <property fmtid="{D5CDD505-2E9C-101B-9397-08002B2CF9AE}" pid="4" name="KSOTemplateUUID">
    <vt:lpwstr>v1.0_ai_69796640259</vt:lpwstr>
  </property>
</Properties>
</file>